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sldIdLst>
    <p:sldId id="267" r:id="rId2"/>
    <p:sldId id="257" r:id="rId3"/>
    <p:sldId id="258" r:id="rId4"/>
    <p:sldId id="259" r:id="rId5"/>
    <p:sldId id="26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p:normalViewPr>
  <p:slideViewPr>
    <p:cSldViewPr snapToGrid="0">
      <p:cViewPr varScale="1">
        <p:scale>
          <a:sx n="115" d="100"/>
          <a:sy n="115" d="100"/>
        </p:scale>
        <p:origin x="3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AE97268F-17A6-4881-A10D-32D981C582D2}" type="datetimeFigureOut">
              <a:rPr lang="cs-CZ" smtClean="0"/>
              <a:t>11.11.2024</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433995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E97268F-17A6-4881-A10D-32D981C582D2}" type="datetimeFigureOut">
              <a:rPr lang="cs-CZ" smtClean="0"/>
              <a:t>11.11.2024</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1746682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E97268F-17A6-4881-A10D-32D981C582D2}" type="datetimeFigureOut">
              <a:rPr lang="cs-CZ" smtClean="0"/>
              <a:t>11.11.2024</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102213-097E-4EDA-B58C-B5E5E561AACE}"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0010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AE97268F-17A6-4881-A10D-32D981C582D2}" type="datetimeFigureOut">
              <a:rPr lang="cs-CZ" smtClean="0"/>
              <a:t>11.11.2024</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1986701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AE97268F-17A6-4881-A10D-32D981C582D2}" type="datetimeFigureOut">
              <a:rPr lang="cs-CZ" smtClean="0"/>
              <a:t>11.11.2024</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102213-097E-4EDA-B58C-B5E5E561AACE}"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54473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AE97268F-17A6-4881-A10D-32D981C582D2}" type="datetimeFigureOut">
              <a:rPr lang="cs-CZ" smtClean="0"/>
              <a:t>11.11.2024</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2327391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E97268F-17A6-4881-A10D-32D981C582D2}" type="datetimeFigureOut">
              <a:rPr lang="cs-CZ" smtClean="0"/>
              <a:t>11.11.2024</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2531613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E97268F-17A6-4881-A10D-32D981C582D2}" type="datetimeFigureOut">
              <a:rPr lang="cs-CZ" smtClean="0"/>
              <a:t>11.11.2024</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73034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E97268F-17A6-4881-A10D-32D981C582D2}" type="datetimeFigureOut">
              <a:rPr lang="cs-CZ" smtClean="0"/>
              <a:t>11.11.2024</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130733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E97268F-17A6-4881-A10D-32D981C582D2}" type="datetimeFigureOut">
              <a:rPr lang="cs-CZ" smtClean="0"/>
              <a:t>11.11.2024</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2152932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AE97268F-17A6-4881-A10D-32D981C582D2}" type="datetimeFigureOut">
              <a:rPr lang="cs-CZ" smtClean="0"/>
              <a:t>11.11.2024</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2131402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AE97268F-17A6-4881-A10D-32D981C582D2}" type="datetimeFigureOut">
              <a:rPr lang="cs-CZ" smtClean="0"/>
              <a:t>11.11.2024</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1559254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AE97268F-17A6-4881-A10D-32D981C582D2}" type="datetimeFigureOut">
              <a:rPr lang="cs-CZ" smtClean="0"/>
              <a:t>11.11.2024</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1695973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97268F-17A6-4881-A10D-32D981C582D2}" type="datetimeFigureOut">
              <a:rPr lang="cs-CZ" smtClean="0"/>
              <a:t>11.11.2024</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33933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AE97268F-17A6-4881-A10D-32D981C582D2}" type="datetimeFigureOut">
              <a:rPr lang="cs-CZ" smtClean="0"/>
              <a:t>11.11.2024</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921967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AE97268F-17A6-4881-A10D-32D981C582D2}" type="datetimeFigureOut">
              <a:rPr lang="cs-CZ" smtClean="0"/>
              <a:t>11.11.2024</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102213-097E-4EDA-B58C-B5E5E561AACE}" type="slidenum">
              <a:rPr lang="cs-CZ" smtClean="0"/>
              <a:t>‹#›</a:t>
            </a:fld>
            <a:endParaRPr lang="cs-CZ"/>
          </a:p>
        </p:txBody>
      </p:sp>
    </p:spTree>
    <p:extLst>
      <p:ext uri="{BB962C8B-B14F-4D97-AF65-F5344CB8AC3E}">
        <p14:creationId xmlns:p14="http://schemas.microsoft.com/office/powerpoint/2010/main" val="2757350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E97268F-17A6-4881-A10D-32D981C582D2}" type="datetimeFigureOut">
              <a:rPr lang="cs-CZ" smtClean="0"/>
              <a:t>11.11.2024</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7102213-097E-4EDA-B58C-B5E5E561AACE}" type="slidenum">
              <a:rPr lang="cs-CZ" smtClean="0"/>
              <a:t>‹#›</a:t>
            </a:fld>
            <a:endParaRPr lang="cs-CZ"/>
          </a:p>
        </p:txBody>
      </p:sp>
    </p:spTree>
    <p:extLst>
      <p:ext uri="{BB962C8B-B14F-4D97-AF65-F5344CB8AC3E}">
        <p14:creationId xmlns:p14="http://schemas.microsoft.com/office/powerpoint/2010/main" val="2409986119"/>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 id="2147483787" r:id="rId15"/>
    <p:sldLayoutId id="21474837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kosmas.cz/knihy/528492/podpora-pozitivniho-chovan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429237-47F2-40FD-83B4-27471796B618}"/>
              </a:ext>
            </a:extLst>
          </p:cNvPr>
          <p:cNvSpPr>
            <a:spLocks noGrp="1"/>
          </p:cNvSpPr>
          <p:nvPr>
            <p:ph type="title"/>
          </p:nvPr>
        </p:nvSpPr>
        <p:spPr/>
        <p:txBody>
          <a:bodyPr>
            <a:normAutofit fontScale="90000"/>
          </a:bodyPr>
          <a:lstStyle/>
          <a:p>
            <a:pPr algn="ctr"/>
            <a:r>
              <a:rPr lang="cs-CZ" sz="3600" b="1" i="0" baseline="0" dirty="0">
                <a:solidFill>
                  <a:schemeClr val="tx2"/>
                </a:solidFill>
                <a:latin typeface="Century Gothic"/>
                <a:ea typeface="+mj-ea"/>
                <a:cs typeface="+mj-cs"/>
              </a:rPr>
              <a:t/>
            </a:r>
            <a:br>
              <a:rPr lang="cs-CZ" sz="3600" b="1" i="0" baseline="0" dirty="0">
                <a:solidFill>
                  <a:schemeClr val="tx2"/>
                </a:solidFill>
                <a:latin typeface="Century Gothic"/>
                <a:ea typeface="+mj-ea"/>
                <a:cs typeface="+mj-cs"/>
              </a:rPr>
            </a:br>
            <a:r>
              <a:rPr lang="cs-CZ" sz="3600" b="1" i="0" baseline="0" dirty="0">
                <a:solidFill>
                  <a:schemeClr val="tx2"/>
                </a:solidFill>
                <a:latin typeface="Century Gothic"/>
                <a:ea typeface="+mj-ea"/>
                <a:cs typeface="+mj-cs"/>
              </a:rPr>
              <a:t/>
            </a:r>
            <a:br>
              <a:rPr lang="cs-CZ" sz="3600" b="1" i="0" baseline="0" dirty="0">
                <a:solidFill>
                  <a:schemeClr val="tx2"/>
                </a:solidFill>
                <a:latin typeface="Century Gothic"/>
                <a:ea typeface="+mj-ea"/>
                <a:cs typeface="+mj-cs"/>
              </a:rPr>
            </a:br>
            <a:r>
              <a:rPr lang="cs-CZ" sz="3600" b="1" i="0" baseline="0" dirty="0">
                <a:solidFill>
                  <a:schemeClr val="tx2"/>
                </a:solidFill>
                <a:latin typeface="Century Gothic"/>
                <a:ea typeface="+mj-ea"/>
                <a:cs typeface="+mj-cs"/>
              </a:rPr>
              <a:t/>
            </a:r>
            <a:br>
              <a:rPr lang="cs-CZ" sz="3600" b="1" i="0" baseline="0" dirty="0">
                <a:solidFill>
                  <a:schemeClr val="tx2"/>
                </a:solidFill>
                <a:latin typeface="Century Gothic"/>
                <a:ea typeface="+mj-ea"/>
                <a:cs typeface="+mj-cs"/>
              </a:rPr>
            </a:br>
            <a:r>
              <a:rPr lang="cs-CZ" sz="3600" b="1" i="0" baseline="0" dirty="0">
                <a:solidFill>
                  <a:schemeClr val="tx2"/>
                </a:solidFill>
                <a:latin typeface="Century Gothic"/>
                <a:ea typeface="+mj-ea"/>
                <a:cs typeface="+mj-cs"/>
              </a:rPr>
              <a:t/>
            </a:r>
            <a:br>
              <a:rPr lang="cs-CZ" sz="3600" b="1" i="0" baseline="0" dirty="0">
                <a:solidFill>
                  <a:schemeClr val="tx2"/>
                </a:solidFill>
                <a:latin typeface="Century Gothic"/>
                <a:ea typeface="+mj-ea"/>
                <a:cs typeface="+mj-cs"/>
              </a:rPr>
            </a:br>
            <a:r>
              <a:rPr lang="cs-CZ" sz="3600" b="1" i="0" baseline="0" dirty="0">
                <a:solidFill>
                  <a:schemeClr val="tx2"/>
                </a:solidFill>
                <a:latin typeface="Times New Roman" panose="02020603050405020304" pitchFamily="18" charset="0"/>
                <a:cs typeface="Times New Roman" panose="02020603050405020304" pitchFamily="18" charset="0"/>
              </a:rPr>
              <a:t>Odborná literatura</a:t>
            </a:r>
            <a:br>
              <a:rPr lang="cs-CZ" sz="3600" b="1" i="0" baseline="0" dirty="0">
                <a:solidFill>
                  <a:schemeClr val="tx2"/>
                </a:solidFill>
                <a:latin typeface="Times New Roman" panose="02020603050405020304" pitchFamily="18" charset="0"/>
                <a:cs typeface="Times New Roman" panose="02020603050405020304" pitchFamily="18" charset="0"/>
              </a:rPr>
            </a:br>
            <a:r>
              <a:rPr lang="cs-CZ" sz="1800" b="1" i="0" baseline="0" dirty="0">
                <a:solidFill>
                  <a:schemeClr val="tx2"/>
                </a:solidFill>
                <a:latin typeface="Times New Roman" panose="02020603050405020304" pitchFamily="18" charset="0"/>
                <a:cs typeface="Times New Roman" panose="02020603050405020304" pitchFamily="18" charset="0"/>
              </a:rPr>
              <a:t>(přírůstky)</a:t>
            </a:r>
            <a:r>
              <a:rPr lang="cs-CZ" sz="3600" b="0" i="0" baseline="0" dirty="0">
                <a:solidFill>
                  <a:schemeClr val="tx2"/>
                </a:solidFill>
                <a:latin typeface="Times New Roman" panose="02020603050405020304" pitchFamily="18" charset="0"/>
                <a:cs typeface="Times New Roman" panose="02020603050405020304" pitchFamily="18" charset="0"/>
              </a:rPr>
              <a:t/>
            </a:r>
            <a:br>
              <a:rPr lang="cs-CZ" sz="3600" b="0" i="0" baseline="0" dirty="0">
                <a:solidFill>
                  <a:schemeClr val="tx2"/>
                </a:solidFill>
                <a:latin typeface="Times New Roman" panose="02020603050405020304" pitchFamily="18" charset="0"/>
                <a:cs typeface="Times New Roman" panose="02020603050405020304" pitchFamily="18" charset="0"/>
              </a:rPr>
            </a:br>
            <a:r>
              <a:rPr lang="cs-CZ" sz="3600" b="0" i="0" baseline="0" dirty="0">
                <a:solidFill>
                  <a:schemeClr val="tx2"/>
                </a:solidFill>
                <a:latin typeface="Times New Roman" panose="02020603050405020304" pitchFamily="18" charset="0"/>
                <a:cs typeface="Times New Roman" panose="02020603050405020304" pitchFamily="18" charset="0"/>
              </a:rPr>
              <a:t/>
            </a:r>
            <a:br>
              <a:rPr lang="cs-CZ" sz="3600" b="0" i="0" baseline="0" dirty="0">
                <a:solidFill>
                  <a:schemeClr val="tx2"/>
                </a:solidFill>
                <a:latin typeface="Times New Roman" panose="02020603050405020304" pitchFamily="18" charset="0"/>
                <a:cs typeface="Times New Roman" panose="02020603050405020304" pitchFamily="18" charset="0"/>
              </a:rPr>
            </a:br>
            <a:r>
              <a:rPr lang="cs-CZ" sz="3600" b="1" i="0" baseline="0" dirty="0">
                <a:solidFill>
                  <a:schemeClr val="tx2"/>
                </a:solidFill>
                <a:latin typeface="Times New Roman" panose="02020603050405020304" pitchFamily="18" charset="0"/>
                <a:cs typeface="Times New Roman" panose="02020603050405020304" pitchFamily="18" charset="0"/>
              </a:rPr>
              <a:t>MAP Turnovsko </a:t>
            </a:r>
            <a:r>
              <a:rPr lang="cs-CZ" sz="3600" b="1" i="0" baseline="0" dirty="0" smtClean="0">
                <a:solidFill>
                  <a:schemeClr val="tx2"/>
                </a:solidFill>
                <a:latin typeface="Times New Roman" panose="02020603050405020304" pitchFamily="18" charset="0"/>
                <a:cs typeface="Times New Roman" panose="02020603050405020304" pitchFamily="18" charset="0"/>
              </a:rPr>
              <a:t>IV</a:t>
            </a:r>
            <a:r>
              <a:rPr lang="cs-CZ" sz="3600" b="0" i="0" baseline="0" dirty="0">
                <a:solidFill>
                  <a:schemeClr val="tx2"/>
                </a:solidFill>
                <a:latin typeface="Century Gothic"/>
                <a:ea typeface="+mj-ea"/>
                <a:cs typeface="+mj-cs"/>
              </a:rPr>
              <a:t/>
            </a:r>
            <a:br>
              <a:rPr lang="cs-CZ" sz="3600" b="0" i="0" baseline="0" dirty="0">
                <a:solidFill>
                  <a:schemeClr val="tx2"/>
                </a:solidFill>
                <a:latin typeface="Century Gothic"/>
                <a:ea typeface="+mj-ea"/>
                <a:cs typeface="+mj-cs"/>
              </a:rPr>
            </a:br>
            <a:endParaRPr lang="cs-CZ" dirty="0"/>
          </a:p>
        </p:txBody>
      </p:sp>
      <p:pic>
        <p:nvPicPr>
          <p:cNvPr id="1030" name="Picture 6">
            <a:extLst>
              <a:ext uri="{FF2B5EF4-FFF2-40B4-BE49-F238E27FC236}">
                <a16:creationId xmlns:a16="http://schemas.microsoft.com/office/drawing/2014/main" id="{0AD78C2D-2517-4708-A0A9-7548DB8389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4441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131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D0522E-D266-459D-8BB9-7BD38CF15D95}"/>
              </a:ext>
            </a:extLst>
          </p:cNvPr>
          <p:cNvSpPr>
            <a:spLocks noGrp="1"/>
          </p:cNvSpPr>
          <p:nvPr>
            <p:ph type="title"/>
          </p:nvPr>
        </p:nvSpPr>
        <p:spPr/>
        <p:txBody>
          <a:bodyPr>
            <a:normAutofit/>
          </a:bodyPr>
          <a:lstStyle/>
          <a:p>
            <a:r>
              <a:rPr lang="cs-CZ" sz="2500" b="1" dirty="0" err="1" smtClean="0">
                <a:latin typeface="Times New Roman" panose="02020603050405020304" pitchFamily="18" charset="0"/>
                <a:cs typeface="Times New Roman" panose="02020603050405020304" pitchFamily="18" charset="0"/>
              </a:rPr>
              <a:t>Osgood</a:t>
            </a:r>
            <a:r>
              <a:rPr lang="cs-CZ" sz="2500" b="1" dirty="0" smtClean="0">
                <a:latin typeface="Times New Roman" panose="02020603050405020304" pitchFamily="18" charset="0"/>
                <a:cs typeface="Times New Roman" panose="02020603050405020304" pitchFamily="18" charset="0"/>
              </a:rPr>
              <a:t> Tony </a:t>
            </a:r>
            <a:r>
              <a:rPr lang="cs-CZ" sz="2500" dirty="0" smtClean="0">
                <a:latin typeface="Times New Roman" panose="02020603050405020304" pitchFamily="18" charset="0"/>
                <a:cs typeface="Times New Roman" panose="02020603050405020304" pitchFamily="18" charset="0"/>
              </a:rPr>
              <a:t>- </a:t>
            </a:r>
            <a:r>
              <a:rPr lang="cs-CZ" sz="2500" dirty="0">
                <a:latin typeface="Times New Roman" panose="02020603050405020304" pitchFamily="18" charset="0"/>
                <a:cs typeface="Times New Roman" panose="02020603050405020304" pitchFamily="18" charset="0"/>
              </a:rPr>
              <a:t>Podpora pozitivního chování u osob s PAS </a:t>
            </a:r>
            <a:r>
              <a:rPr lang="cs-CZ" sz="2500" dirty="0" smtClean="0">
                <a:latin typeface="Times New Roman" panose="02020603050405020304" pitchFamily="18" charset="0"/>
                <a:cs typeface="Times New Roman" panose="02020603050405020304" pitchFamily="18" charset="0"/>
              </a:rPr>
              <a:t>                     a </a:t>
            </a:r>
            <a:r>
              <a:rPr lang="cs-CZ" sz="2500" dirty="0">
                <a:latin typeface="Times New Roman" panose="02020603050405020304" pitchFamily="18" charset="0"/>
                <a:cs typeface="Times New Roman" panose="02020603050405020304" pitchFamily="18" charset="0"/>
              </a:rPr>
              <a:t>intelektovým postižením</a:t>
            </a:r>
            <a:r>
              <a:rPr lang="cs-CZ" sz="2500" b="1" dirty="0">
                <a:latin typeface="Times New Roman" panose="02020603050405020304" pitchFamily="18" charset="0"/>
                <a:cs typeface="Times New Roman" panose="02020603050405020304" pitchFamily="18" charset="0"/>
              </a:rPr>
              <a:t/>
            </a:r>
            <a:br>
              <a:rPr lang="cs-CZ" sz="2500" b="1" dirty="0">
                <a:latin typeface="Times New Roman" panose="02020603050405020304" pitchFamily="18" charset="0"/>
                <a:cs typeface="Times New Roman" panose="02020603050405020304" pitchFamily="18" charset="0"/>
              </a:rPr>
            </a:br>
            <a:endParaRPr lang="cs-CZ" sz="2500" dirty="0">
              <a:latin typeface="Times New Roman" panose="02020603050405020304" pitchFamily="18" charset="0"/>
              <a:cs typeface="Times New Roman" panose="02020603050405020304" pitchFamily="18" charset="0"/>
            </a:endParaRPr>
          </a:p>
        </p:txBody>
      </p:sp>
      <p:sp>
        <p:nvSpPr>
          <p:cNvPr id="6" name="Zástupný obsah 5">
            <a:extLst>
              <a:ext uri="{FF2B5EF4-FFF2-40B4-BE49-F238E27FC236}">
                <a16:creationId xmlns:a16="http://schemas.microsoft.com/office/drawing/2014/main" id="{D4B08B01-B02D-4660-AA93-13762177D67C}"/>
              </a:ext>
            </a:extLst>
          </p:cNvPr>
          <p:cNvSpPr>
            <a:spLocks noGrp="1"/>
          </p:cNvSpPr>
          <p:nvPr>
            <p:ph idx="1"/>
          </p:nvPr>
        </p:nvSpPr>
        <p:spPr>
          <a:xfrm>
            <a:off x="2589212" y="1678659"/>
            <a:ext cx="6961731" cy="4560815"/>
          </a:xfrm>
        </p:spPr>
        <p:txBody>
          <a:bodyPr>
            <a:normAutofit/>
          </a:bodyPr>
          <a:lstStyle/>
          <a:p>
            <a:pPr algn="just"/>
            <a:r>
              <a:rPr lang="cs-CZ" sz="1700" dirty="0">
                <a:latin typeface="Times New Roman" panose="02020603050405020304" pitchFamily="18" charset="0"/>
                <a:cs typeface="Times New Roman" panose="02020603050405020304" pitchFamily="18" charset="0"/>
              </a:rPr>
              <a:t>Kniha Tonyho </a:t>
            </a:r>
            <a:r>
              <a:rPr lang="cs-CZ" sz="1700" dirty="0" err="1">
                <a:latin typeface="Times New Roman" panose="02020603050405020304" pitchFamily="18" charset="0"/>
                <a:cs typeface="Times New Roman" panose="02020603050405020304" pitchFamily="18" charset="0"/>
              </a:rPr>
              <a:t>Osgooda</a:t>
            </a:r>
            <a:r>
              <a:rPr lang="cs-CZ" sz="1700" dirty="0">
                <a:latin typeface="Times New Roman" panose="02020603050405020304" pitchFamily="18" charset="0"/>
                <a:cs typeface="Times New Roman" panose="02020603050405020304" pitchFamily="18" charset="0"/>
              </a:rPr>
              <a:t>, britského odborníka na problematiku podpory lidí s mentálním postižením a chováním náročným na péči, vychází z metody podpory pozitivního chování (angl. zkratka PBS). Tato metoda představuje komplexní a etický systém, který napomáhá snižovat výskyt náročného chování u dětí a dospělých s hlubším mentálním nebo vývojovým postižením, včetně autismu. Náročné chování je vždy určitou formou komunikace, která z nějakých důvodů nemůže probíhat standardním způsobem. </a:t>
            </a:r>
            <a:r>
              <a:rPr lang="cs-CZ" sz="1700" dirty="0" err="1">
                <a:latin typeface="Times New Roman" panose="02020603050405020304" pitchFamily="18" charset="0"/>
                <a:cs typeface="Times New Roman" panose="02020603050405020304" pitchFamily="18" charset="0"/>
              </a:rPr>
              <a:t>Osgood</a:t>
            </a:r>
            <a:r>
              <a:rPr lang="cs-CZ" sz="1700" dirty="0">
                <a:latin typeface="Times New Roman" panose="02020603050405020304" pitchFamily="18" charset="0"/>
                <a:cs typeface="Times New Roman" panose="02020603050405020304" pitchFamily="18" charset="0"/>
              </a:rPr>
              <a:t> nabízí řadu strategií a praktických návodů, jak umožnit lidem s mentálním postižením či autismem, aby k prosazení svých potřeb využívali jiné způsoby než náročné chování. Nabízí možnosti a postupy pro různé situace, ať už v rodině, ve škole, či v prostředí sociálních služeb. </a:t>
            </a:r>
            <a:r>
              <a:rPr lang="cs-CZ" sz="1700" dirty="0" err="1">
                <a:latin typeface="Times New Roman" panose="02020603050405020304" pitchFamily="18" charset="0"/>
                <a:cs typeface="Times New Roman" panose="02020603050405020304" pitchFamily="18" charset="0"/>
              </a:rPr>
              <a:t>Osgood</a:t>
            </a:r>
            <a:r>
              <a:rPr lang="cs-CZ" sz="1700" dirty="0">
                <a:latin typeface="Times New Roman" panose="02020603050405020304" pitchFamily="18" charset="0"/>
                <a:cs typeface="Times New Roman" panose="02020603050405020304" pitchFamily="18" charset="0"/>
              </a:rPr>
              <a:t> vždy doporučuje přístup zaměřený na člověka a zdůrazňuje potřebu zachovat jeho individualitu. Každá kapitola obsahuje otázky k diskusi nebo zamyšlení. Hlavním cílem této knihy je zlepšit kvalitu života všech zúčastněných, jak osob, které podporu potřebují, tak i těch, kteří jim ji mají poskytovat: pečovatelů i rodičů</a:t>
            </a:r>
            <a:r>
              <a:rPr lang="cs-CZ" sz="1700" dirty="0" smtClean="0">
                <a:latin typeface="Times New Roman" panose="02020603050405020304" pitchFamily="18" charset="0"/>
                <a:cs typeface="Times New Roman" panose="02020603050405020304" pitchFamily="18" charset="0"/>
              </a:rPr>
              <a:t>.</a:t>
            </a:r>
            <a:r>
              <a:rPr lang="cs-CZ" dirty="0">
                <a:hlinkClick r:id="rId2"/>
              </a:rPr>
              <a:t/>
            </a:r>
            <a:br>
              <a:rPr lang="cs-CZ" dirty="0">
                <a:hlinkClick r:id="rId2"/>
              </a:rPr>
            </a:br>
            <a:endParaRPr lang="cs-CZ" sz="1600"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31957" y="1771997"/>
            <a:ext cx="2212210" cy="3090948"/>
          </a:xfrm>
          <a:prstGeom prst="rect">
            <a:avLst/>
          </a:prstGeom>
        </p:spPr>
      </p:pic>
    </p:spTree>
    <p:extLst>
      <p:ext uri="{BB962C8B-B14F-4D97-AF65-F5344CB8AC3E}">
        <p14:creationId xmlns:p14="http://schemas.microsoft.com/office/powerpoint/2010/main" val="2553256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CF1FD7-56CE-43AE-809F-E6E954C1C440}"/>
              </a:ext>
            </a:extLst>
          </p:cNvPr>
          <p:cNvSpPr>
            <a:spLocks noGrp="1"/>
          </p:cNvSpPr>
          <p:nvPr>
            <p:ph type="title"/>
          </p:nvPr>
        </p:nvSpPr>
        <p:spPr>
          <a:xfrm>
            <a:off x="838200" y="365125"/>
            <a:ext cx="10515600" cy="1452549"/>
          </a:xfrm>
        </p:spPr>
        <p:txBody>
          <a:bodyPr>
            <a:normAutofit/>
          </a:bodyPr>
          <a:lstStyle/>
          <a:p>
            <a:r>
              <a:rPr lang="cs-CZ" sz="2500" b="1" dirty="0">
                <a:latin typeface="Times New Roman" panose="02020603050405020304" pitchFamily="18" charset="0"/>
                <a:cs typeface="Times New Roman" panose="02020603050405020304" pitchFamily="18" charset="0"/>
              </a:rPr>
              <a:t>           </a:t>
            </a:r>
            <a:r>
              <a:rPr lang="cs-CZ" sz="2800" b="1" dirty="0" smtClean="0">
                <a:latin typeface="Times New Roman" panose="02020603050405020304" pitchFamily="18" charset="0"/>
                <a:cs typeface="Times New Roman" panose="02020603050405020304" pitchFamily="18" charset="0"/>
              </a:rPr>
              <a:t>Táňa Svatošová – </a:t>
            </a:r>
            <a:r>
              <a:rPr lang="cs-CZ" sz="2800" dirty="0" smtClean="0">
                <a:latin typeface="Times New Roman" panose="02020603050405020304" pitchFamily="18" charset="0"/>
                <a:cs typeface="Times New Roman" panose="02020603050405020304" pitchFamily="18" charset="0"/>
              </a:rPr>
              <a:t>  </a:t>
            </a:r>
            <a:r>
              <a:rPr lang="cs-CZ" sz="2800" b="1" dirty="0">
                <a:latin typeface="Times New Roman" panose="02020603050405020304" pitchFamily="18" charset="0"/>
                <a:cs typeface="Times New Roman" panose="02020603050405020304" pitchFamily="18" charset="0"/>
              </a:rPr>
              <a:t>Pohyb Mysl Stopa: </a:t>
            </a:r>
            <a:r>
              <a:rPr lang="cs-CZ" sz="2000" b="1" i="1" dirty="0">
                <a:latin typeface="Times New Roman" panose="02020603050405020304" pitchFamily="18" charset="0"/>
                <a:cs typeface="Times New Roman" panose="02020603050405020304" pitchFamily="18" charset="0"/>
              </a:rPr>
              <a:t>Metoda vědomé stopy pohybu</a:t>
            </a:r>
            <a:r>
              <a:rPr lang="cs-CZ" sz="2800" b="1" dirty="0">
                <a:latin typeface="Times New Roman" panose="02020603050405020304" pitchFamily="18" charset="0"/>
                <a:cs typeface="Times New Roman" panose="02020603050405020304" pitchFamily="18" charset="0"/>
              </a:rPr>
              <a:t/>
            </a:r>
            <a:br>
              <a:rPr lang="cs-CZ" sz="2800" b="1" dirty="0">
                <a:latin typeface="Times New Roman" panose="02020603050405020304" pitchFamily="18" charset="0"/>
                <a:cs typeface="Times New Roman" panose="02020603050405020304" pitchFamily="18" charset="0"/>
              </a:rPr>
            </a:br>
            <a:r>
              <a:rPr lang="cs-CZ" sz="2500" dirty="0" smtClean="0">
                <a:latin typeface="Times New Roman" panose="02020603050405020304" pitchFamily="18" charset="0"/>
                <a:cs typeface="Times New Roman" panose="02020603050405020304" pitchFamily="18" charset="0"/>
              </a:rPr>
              <a:t>         </a:t>
            </a:r>
            <a:endParaRPr lang="cs-CZ" sz="2000" dirty="0">
              <a:latin typeface="Times New Roman" panose="02020603050405020304" pitchFamily="18" charset="0"/>
              <a:cs typeface="Times New Roman" panose="02020603050405020304" pitchFamily="18" charset="0"/>
            </a:endParaRPr>
          </a:p>
        </p:txBody>
      </p:sp>
      <p:sp>
        <p:nvSpPr>
          <p:cNvPr id="9" name="Zástupný obsah 8">
            <a:extLst>
              <a:ext uri="{FF2B5EF4-FFF2-40B4-BE49-F238E27FC236}">
                <a16:creationId xmlns:a16="http://schemas.microsoft.com/office/drawing/2014/main" id="{DF73DCD6-1C8E-4FC2-80ED-2502AD43F282}"/>
              </a:ext>
            </a:extLst>
          </p:cNvPr>
          <p:cNvSpPr>
            <a:spLocks noGrp="1"/>
          </p:cNvSpPr>
          <p:nvPr>
            <p:ph idx="1"/>
          </p:nvPr>
        </p:nvSpPr>
        <p:spPr>
          <a:xfrm>
            <a:off x="2115387" y="1536101"/>
            <a:ext cx="6953798" cy="5150841"/>
          </a:xfrm>
        </p:spPr>
        <p:txBody>
          <a:bodyPr>
            <a:normAutofit/>
          </a:bodyPr>
          <a:lstStyle/>
          <a:p>
            <a:pPr algn="just"/>
            <a:r>
              <a:rPr lang="cs-CZ" sz="1600" dirty="0">
                <a:latin typeface="Times New Roman" panose="02020603050405020304" pitchFamily="18" charset="0"/>
                <a:cs typeface="Times New Roman" panose="02020603050405020304" pitchFamily="18" charset="0"/>
              </a:rPr>
              <a:t>Kniha představuje originální Metodu vědomé stopy pohybu (MVSP), která nachází paralelu mezi spontánním tělesným pohybem, jeho následnou kultivací za pomocí prvků z pohybového systému </a:t>
            </a:r>
            <a:r>
              <a:rPr lang="cs-CZ" sz="1600" dirty="0" err="1">
                <a:latin typeface="Times New Roman" panose="02020603050405020304" pitchFamily="18" charset="0"/>
                <a:cs typeface="Times New Roman" panose="02020603050405020304" pitchFamily="18" charset="0"/>
              </a:rPr>
              <a:t>tchaj-ťi</a:t>
            </a:r>
            <a:r>
              <a:rPr lang="cs-CZ" sz="1600" dirty="0">
                <a:latin typeface="Times New Roman" panose="02020603050405020304" pitchFamily="18" charset="0"/>
                <a:cs typeface="Times New Roman" panose="02020603050405020304" pitchFamily="18" charset="0"/>
              </a:rPr>
              <a:t>, rozvojem soustředěného pozorování předváděného pohybu a vytvářením jeho grafického záznamu vodou. Tedy přechodem od nevědomé stopy k vědomé.</a:t>
            </a:r>
          </a:p>
          <a:p>
            <a:pPr algn="just"/>
            <a:r>
              <a:rPr lang="cs-CZ" sz="1600" dirty="0">
                <a:latin typeface="Times New Roman" panose="02020603050405020304" pitchFamily="18" charset="0"/>
                <a:cs typeface="Times New Roman" panose="02020603050405020304" pitchFamily="18" charset="0"/>
              </a:rPr>
              <a:t>Zamýšlí se nad hrozbou „grafické negramotnosti“ v dnešní době, </a:t>
            </a:r>
            <a:r>
              <a:rPr lang="cs-CZ" sz="1600" dirty="0" smtClean="0">
                <a:latin typeface="Times New Roman" panose="02020603050405020304" pitchFamily="18" charset="0"/>
                <a:cs typeface="Times New Roman" panose="02020603050405020304" pitchFamily="18" charset="0"/>
              </a:rPr>
              <a:t>                                                  varuje </a:t>
            </a:r>
            <a:r>
              <a:rPr lang="cs-CZ" sz="1600" dirty="0">
                <a:latin typeface="Times New Roman" panose="02020603050405020304" pitchFamily="18" charset="0"/>
                <a:cs typeface="Times New Roman" panose="02020603050405020304" pitchFamily="18" charset="0"/>
              </a:rPr>
              <a:t>před </a:t>
            </a:r>
            <a:r>
              <a:rPr lang="cs-CZ" sz="1600" dirty="0" smtClean="0">
                <a:latin typeface="Times New Roman" panose="02020603050405020304" pitchFamily="18" charset="0"/>
                <a:cs typeface="Times New Roman" panose="02020603050405020304" pitchFamily="18" charset="0"/>
              </a:rPr>
              <a:t>povrchností a </a:t>
            </a:r>
            <a:r>
              <a:rPr lang="cs-CZ" sz="1600" dirty="0">
                <a:latin typeface="Times New Roman" panose="02020603050405020304" pitchFamily="18" charset="0"/>
                <a:cs typeface="Times New Roman" panose="02020603050405020304" pitchFamily="18" charset="0"/>
              </a:rPr>
              <a:t>zanedbáváním péče o rukopis. Upozorňuje </a:t>
            </a:r>
            <a:r>
              <a:rPr lang="cs-CZ" sz="1600" dirty="0" smtClean="0">
                <a:latin typeface="Times New Roman" panose="02020603050405020304" pitchFamily="18" charset="0"/>
                <a:cs typeface="Times New Roman" panose="02020603050405020304" pitchFamily="18" charset="0"/>
              </a:rPr>
              <a:t>                                                   na </a:t>
            </a:r>
            <a:r>
              <a:rPr lang="cs-CZ" sz="1600" dirty="0">
                <a:latin typeface="Times New Roman" panose="02020603050405020304" pitchFamily="18" charset="0"/>
                <a:cs typeface="Times New Roman" panose="02020603050405020304" pitchFamily="18" charset="0"/>
              </a:rPr>
              <a:t>daň za požadavky, jako je rychlost, flexibilita, úspěch v podobě ztráty </a:t>
            </a:r>
            <a:r>
              <a:rPr lang="cs-CZ" sz="1600" dirty="0" smtClean="0">
                <a:latin typeface="Times New Roman" panose="02020603050405020304" pitchFamily="18" charset="0"/>
                <a:cs typeface="Times New Roman" panose="02020603050405020304" pitchFamily="18" charset="0"/>
              </a:rPr>
              <a:t>                                                  prožitků</a:t>
            </a:r>
            <a:r>
              <a:rPr lang="cs-CZ" sz="1600" dirty="0">
                <a:latin typeface="Times New Roman" panose="02020603050405020304" pitchFamily="18" charset="0"/>
                <a:cs typeface="Times New Roman" panose="02020603050405020304" pitchFamily="18" charset="0"/>
              </a:rPr>
              <a:t>, vjemů, hloubky a zkušeností. Písmo – rukopis – prezentuje jako </a:t>
            </a:r>
            <a:r>
              <a:rPr lang="cs-CZ" sz="1600" dirty="0" smtClean="0">
                <a:latin typeface="Times New Roman" panose="02020603050405020304" pitchFamily="18" charset="0"/>
                <a:cs typeface="Times New Roman" panose="02020603050405020304" pitchFamily="18" charset="0"/>
              </a:rPr>
              <a:t>                                                     zaznamenanou </a:t>
            </a:r>
            <a:r>
              <a:rPr lang="cs-CZ" sz="1600" dirty="0">
                <a:latin typeface="Times New Roman" panose="02020603050405020304" pitchFamily="18" charset="0"/>
                <a:cs typeface="Times New Roman" panose="02020603050405020304" pitchFamily="18" charset="0"/>
              </a:rPr>
              <a:t>stopu našeho vědomého tělesného pohybu, zrcadlo harmonie </a:t>
            </a:r>
            <a:r>
              <a:rPr lang="cs-CZ" sz="1600" dirty="0" smtClean="0">
                <a:latin typeface="Times New Roman" panose="02020603050405020304" pitchFamily="18" charset="0"/>
                <a:cs typeface="Times New Roman" panose="02020603050405020304" pitchFamily="18" charset="0"/>
              </a:rPr>
              <a:t>                                           člověka </a:t>
            </a:r>
            <a:r>
              <a:rPr lang="cs-CZ" sz="1600" dirty="0">
                <a:latin typeface="Times New Roman" panose="02020603050405020304" pitchFamily="18" charset="0"/>
                <a:cs typeface="Times New Roman" panose="02020603050405020304" pitchFamily="18" charset="0"/>
              </a:rPr>
              <a:t>ve smyslu propojení mysli a těla. Písmo považuje za nenahraditelný </a:t>
            </a:r>
            <a:r>
              <a:rPr lang="cs-CZ" sz="1600" dirty="0" smtClean="0">
                <a:latin typeface="Times New Roman" panose="02020603050405020304" pitchFamily="18" charset="0"/>
                <a:cs typeface="Times New Roman" panose="02020603050405020304" pitchFamily="18" charset="0"/>
              </a:rPr>
              <a:t>                                           prostředek </a:t>
            </a:r>
            <a:r>
              <a:rPr lang="cs-CZ" sz="1600" dirty="0">
                <a:latin typeface="Times New Roman" panose="02020603050405020304" pitchFamily="18" charset="0"/>
                <a:cs typeface="Times New Roman" panose="02020603050405020304" pitchFamily="18" charset="0"/>
              </a:rPr>
              <a:t>komunikace a jeho </a:t>
            </a:r>
            <a:r>
              <a:rPr lang="cs-CZ" sz="1600" dirty="0" err="1">
                <a:latin typeface="Times New Roman" panose="02020603050405020304" pitchFamily="18" charset="0"/>
                <a:cs typeface="Times New Roman" panose="02020603050405020304" pitchFamily="18" charset="0"/>
              </a:rPr>
              <a:t>znečitelňování</a:t>
            </a:r>
            <a:r>
              <a:rPr lang="cs-CZ" sz="1600" dirty="0">
                <a:latin typeface="Times New Roman" panose="02020603050405020304" pitchFamily="18" charset="0"/>
                <a:cs typeface="Times New Roman" panose="02020603050405020304" pitchFamily="18" charset="0"/>
              </a:rPr>
              <a:t> za varovný projev selhávání </a:t>
            </a:r>
            <a:r>
              <a:rPr lang="cs-CZ" sz="1600" dirty="0" smtClean="0">
                <a:latin typeface="Times New Roman" panose="02020603050405020304" pitchFamily="18" charset="0"/>
                <a:cs typeface="Times New Roman" panose="02020603050405020304" pitchFamily="18" charset="0"/>
              </a:rPr>
              <a:t>                                       komunikace </a:t>
            </a:r>
            <a:r>
              <a:rPr lang="cs-CZ" sz="1600" dirty="0">
                <a:latin typeface="Times New Roman" panose="02020603050405020304" pitchFamily="18" charset="0"/>
                <a:cs typeface="Times New Roman" panose="02020603050405020304" pitchFamily="18" charset="0"/>
              </a:rPr>
              <a:t>vůbec. Komunikace nás samých se sebou, svým tělem </a:t>
            </a:r>
            <a:r>
              <a:rPr lang="cs-CZ" sz="1600" dirty="0" smtClean="0">
                <a:latin typeface="Times New Roman" panose="02020603050405020304" pitchFamily="18" charset="0"/>
                <a:cs typeface="Times New Roman" panose="02020603050405020304" pitchFamily="18" charset="0"/>
              </a:rPr>
              <a:t>                                                   i </a:t>
            </a:r>
            <a:r>
              <a:rPr lang="cs-CZ" sz="1600" dirty="0">
                <a:latin typeface="Times New Roman" panose="02020603050405020304" pitchFamily="18" charset="0"/>
                <a:cs typeface="Times New Roman" panose="02020603050405020304" pitchFamily="18" charset="0"/>
              </a:rPr>
              <a:t>komunikace mezi lidmi.</a:t>
            </a:r>
          </a:p>
          <a:p>
            <a:pPr marL="0" indent="0">
              <a:buNone/>
            </a:pPr>
            <a:endParaRPr lang="cs-CZ" dirty="0"/>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4355" y="1536101"/>
            <a:ext cx="2661158" cy="3920456"/>
          </a:xfrm>
          <a:prstGeom prst="rect">
            <a:avLst/>
          </a:prstGeom>
        </p:spPr>
      </p:pic>
    </p:spTree>
    <p:extLst>
      <p:ext uri="{BB962C8B-B14F-4D97-AF65-F5344CB8AC3E}">
        <p14:creationId xmlns:p14="http://schemas.microsoft.com/office/powerpoint/2010/main" val="3937396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67B309-6E37-44E4-B850-4D4D6080CB1A}"/>
              </a:ext>
            </a:extLst>
          </p:cNvPr>
          <p:cNvSpPr>
            <a:spLocks noGrp="1"/>
          </p:cNvSpPr>
          <p:nvPr>
            <p:ph type="title"/>
          </p:nvPr>
        </p:nvSpPr>
        <p:spPr/>
        <p:txBody>
          <a:bodyPr>
            <a:normAutofit/>
          </a:bodyPr>
          <a:lstStyle/>
          <a:p>
            <a:r>
              <a:rPr lang="cs-CZ" sz="2500" b="1" dirty="0" err="1" smtClean="0">
                <a:solidFill>
                  <a:schemeClr val="tx1"/>
                </a:solidFill>
                <a:latin typeface="Times New Roman" panose="02020603050405020304" pitchFamily="18" charset="0"/>
                <a:cs typeface="Times New Roman" panose="02020603050405020304" pitchFamily="18" charset="0"/>
              </a:rPr>
              <a:t>Harra</a:t>
            </a:r>
            <a:r>
              <a:rPr lang="cs-CZ" sz="2500" b="1" dirty="0" smtClean="0">
                <a:solidFill>
                  <a:schemeClr val="tx1"/>
                </a:solidFill>
                <a:latin typeface="Times New Roman" panose="02020603050405020304" pitchFamily="18" charset="0"/>
                <a:cs typeface="Times New Roman" panose="02020603050405020304" pitchFamily="18" charset="0"/>
              </a:rPr>
              <a:t> </a:t>
            </a:r>
            <a:r>
              <a:rPr lang="cs-CZ" sz="2500" b="1" dirty="0" err="1" smtClean="0">
                <a:solidFill>
                  <a:schemeClr val="tx1"/>
                </a:solidFill>
                <a:latin typeface="Times New Roman" panose="02020603050405020304" pitchFamily="18" charset="0"/>
                <a:cs typeface="Times New Roman" panose="02020603050405020304" pitchFamily="18" charset="0"/>
              </a:rPr>
              <a:t>Fletcher</a:t>
            </a:r>
            <a:r>
              <a:rPr lang="cs-CZ" sz="2500" b="1" dirty="0" smtClean="0">
                <a:solidFill>
                  <a:schemeClr val="tx1"/>
                </a:solidFill>
                <a:latin typeface="Times New Roman" panose="02020603050405020304" pitchFamily="18" charset="0"/>
                <a:cs typeface="Times New Roman" panose="02020603050405020304" pitchFamily="18" charset="0"/>
              </a:rPr>
              <a:t>- </a:t>
            </a:r>
            <a:r>
              <a:rPr lang="cs-CZ" sz="2500" b="1" dirty="0" err="1" smtClean="0">
                <a:solidFill>
                  <a:schemeClr val="tx1"/>
                </a:solidFill>
                <a:latin typeface="Times New Roman" panose="02020603050405020304" pitchFamily="18" charset="0"/>
                <a:cs typeface="Times New Roman" panose="02020603050405020304" pitchFamily="18" charset="0"/>
              </a:rPr>
              <a:t>Wood</a:t>
            </a:r>
            <a:r>
              <a:rPr lang="cs-CZ" sz="2500" b="1" dirty="0" smtClean="0">
                <a:solidFill>
                  <a:schemeClr val="tx1"/>
                </a:solidFill>
                <a:latin typeface="Times New Roman" panose="02020603050405020304" pitchFamily="18" charset="0"/>
                <a:cs typeface="Times New Roman" panose="02020603050405020304" pitchFamily="18" charset="0"/>
              </a:rPr>
              <a:t> - </a:t>
            </a:r>
            <a:r>
              <a:rPr lang="cs-CZ" sz="2500" dirty="0">
                <a:solidFill>
                  <a:schemeClr val="tx1"/>
                </a:solidFill>
                <a:latin typeface="Times New Roman" panose="02020603050405020304" pitchFamily="18" charset="0"/>
                <a:cs typeface="Times New Roman" panose="02020603050405020304" pitchFamily="18" charset="0"/>
              </a:rPr>
              <a:t>Responzivní výuka: Kognitivní vědy </a:t>
            </a:r>
            <a:r>
              <a:rPr lang="cs-CZ" sz="2500" dirty="0" smtClean="0">
                <a:solidFill>
                  <a:schemeClr val="tx1"/>
                </a:solidFill>
                <a:latin typeface="Times New Roman" panose="02020603050405020304" pitchFamily="18" charset="0"/>
                <a:cs typeface="Times New Roman" panose="02020603050405020304" pitchFamily="18" charset="0"/>
              </a:rPr>
              <a:t>       a </a:t>
            </a:r>
            <a:r>
              <a:rPr lang="cs-CZ" sz="2500" dirty="0">
                <a:solidFill>
                  <a:schemeClr val="tx1"/>
                </a:solidFill>
                <a:latin typeface="Times New Roman" panose="02020603050405020304" pitchFamily="18" charset="0"/>
                <a:cs typeface="Times New Roman" panose="02020603050405020304" pitchFamily="18" charset="0"/>
              </a:rPr>
              <a:t>formativní hodnocení v praxi</a:t>
            </a:r>
            <a:r>
              <a:rPr lang="cs-CZ" sz="2500" b="1" dirty="0">
                <a:solidFill>
                  <a:schemeClr val="tx1"/>
                </a:solidFill>
                <a:latin typeface="Times New Roman" panose="02020603050405020304" pitchFamily="18" charset="0"/>
                <a:cs typeface="Times New Roman" panose="02020603050405020304" pitchFamily="18" charset="0"/>
              </a:rPr>
              <a:t/>
            </a:r>
            <a:br>
              <a:rPr lang="cs-CZ" sz="2500" b="1" dirty="0">
                <a:solidFill>
                  <a:schemeClr val="tx1"/>
                </a:solidFill>
                <a:latin typeface="Times New Roman" panose="02020603050405020304" pitchFamily="18" charset="0"/>
                <a:cs typeface="Times New Roman" panose="02020603050405020304" pitchFamily="18" charset="0"/>
              </a:rPr>
            </a:br>
            <a:endParaRPr lang="cs-CZ" sz="2500" b="1" dirty="0">
              <a:solidFill>
                <a:schemeClr val="tx1"/>
              </a:solidFill>
              <a:latin typeface="Times New Roman" panose="02020603050405020304" pitchFamily="18" charset="0"/>
              <a:cs typeface="Times New Roman" panose="02020603050405020304" pitchFamily="18" charset="0"/>
            </a:endParaRPr>
          </a:p>
        </p:txBody>
      </p:sp>
      <p:sp>
        <p:nvSpPr>
          <p:cNvPr id="6" name="Zástupný obsah 5">
            <a:extLst>
              <a:ext uri="{FF2B5EF4-FFF2-40B4-BE49-F238E27FC236}">
                <a16:creationId xmlns:a16="http://schemas.microsoft.com/office/drawing/2014/main" id="{04E6EA44-5ECD-4FEE-9AD5-D71BD7FA0FE3}"/>
              </a:ext>
            </a:extLst>
          </p:cNvPr>
          <p:cNvSpPr>
            <a:spLocks noGrp="1"/>
          </p:cNvSpPr>
          <p:nvPr>
            <p:ph idx="1"/>
          </p:nvPr>
        </p:nvSpPr>
        <p:spPr>
          <a:xfrm>
            <a:off x="2592924" y="1812021"/>
            <a:ext cx="5728116" cy="4597167"/>
          </a:xfrm>
        </p:spPr>
        <p:txBody>
          <a:bodyPr>
            <a:normAutofit/>
          </a:bodyPr>
          <a:lstStyle/>
          <a:p>
            <a:pPr algn="just"/>
            <a:r>
              <a:rPr lang="cs-CZ" sz="1600" dirty="0">
                <a:latin typeface="Times New Roman" panose="02020603050405020304" pitchFamily="18" charset="0"/>
                <a:cs typeface="Times New Roman" panose="02020603050405020304" pitchFamily="18" charset="0"/>
              </a:rPr>
              <a:t>Zkušený pedagog </a:t>
            </a:r>
            <a:r>
              <a:rPr lang="cs-CZ" sz="1600" dirty="0" smtClean="0">
                <a:latin typeface="Times New Roman" panose="02020603050405020304" pitchFamily="18" charset="0"/>
                <a:cs typeface="Times New Roman" panose="02020603050405020304" pitchFamily="18" charset="0"/>
              </a:rPr>
              <a:t>předkládá </a:t>
            </a:r>
            <a:r>
              <a:rPr lang="cs-CZ" sz="1600" dirty="0">
                <a:latin typeface="Times New Roman" panose="02020603050405020304" pitchFamily="18" charset="0"/>
                <a:cs typeface="Times New Roman" panose="02020603050405020304" pitchFamily="18" charset="0"/>
              </a:rPr>
              <a:t>všem učitelům praktického průvodce formativním hodnocením. Seznamuje čtenáře s teorií tohoto vzdělávacího přístupu, s nejnovějšími výzkumy na tomto poli a vše názorně uvádí do praxe. Ukazuje, jak důležitá je komunikace se studenty, jak si plánovat hodinu, když toho musíte hodně probrat, ale zároveň máte málo času, jak svým studentům efektivně pomáhat a podporovat je, jak důležité je pravidelné vyhodnocování žákovské práce, tedy jak nezastupitelná je zpětná vazba a mnoho dalšího. Tato inovativní kniha se jistě stane nepostradatelným průvodcem nejen začínajícím učitelům, ale také zkušeným pedagogům, kteří v ní mohou načerpat novou inspiraci pro svou praxi.</a:t>
            </a:r>
            <a:endParaRPr lang="cs-CZ" sz="1600"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6377" y="1737206"/>
            <a:ext cx="3038475" cy="4343400"/>
          </a:xfrm>
          <a:prstGeom prst="rect">
            <a:avLst/>
          </a:prstGeom>
        </p:spPr>
      </p:pic>
    </p:spTree>
    <p:extLst>
      <p:ext uri="{BB962C8B-B14F-4D97-AF65-F5344CB8AC3E}">
        <p14:creationId xmlns:p14="http://schemas.microsoft.com/office/powerpoint/2010/main" val="477003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67B309-6E37-44E4-B850-4D4D6080CB1A}"/>
              </a:ext>
            </a:extLst>
          </p:cNvPr>
          <p:cNvSpPr>
            <a:spLocks noGrp="1"/>
          </p:cNvSpPr>
          <p:nvPr>
            <p:ph type="title"/>
          </p:nvPr>
        </p:nvSpPr>
        <p:spPr/>
        <p:txBody>
          <a:bodyPr>
            <a:normAutofit/>
          </a:bodyPr>
          <a:lstStyle/>
          <a:p>
            <a:r>
              <a:rPr lang="cs-CZ" sz="2500" b="1" dirty="0" smtClean="0">
                <a:latin typeface="Times New Roman" panose="02020603050405020304" pitchFamily="18" charset="0"/>
                <a:cs typeface="Times New Roman" panose="02020603050405020304" pitchFamily="18" charset="0"/>
              </a:rPr>
              <a:t>Kristýna Kapounková </a:t>
            </a:r>
            <a:r>
              <a:rPr lang="cs-CZ" sz="2500" dirty="0" smtClean="0">
                <a:latin typeface="Times New Roman" panose="02020603050405020304" pitchFamily="18" charset="0"/>
                <a:cs typeface="Times New Roman" panose="02020603050405020304" pitchFamily="18" charset="0"/>
              </a:rPr>
              <a:t>– </a:t>
            </a:r>
            <a:r>
              <a:rPr lang="cs-CZ" sz="2500" dirty="0">
                <a:latin typeface="Times New Roman" panose="02020603050405020304" pitchFamily="18" charset="0"/>
                <a:cs typeface="Times New Roman" panose="02020603050405020304" pitchFamily="18" charset="0"/>
              </a:rPr>
              <a:t>Třídnické </a:t>
            </a:r>
            <a:r>
              <a:rPr lang="cs-CZ" sz="2500" dirty="0" smtClean="0">
                <a:latin typeface="Times New Roman" panose="02020603050405020304" pitchFamily="18" charset="0"/>
                <a:cs typeface="Times New Roman" panose="02020603050405020304" pitchFamily="18" charset="0"/>
              </a:rPr>
              <a:t>hodiny</a:t>
            </a:r>
            <a:br>
              <a:rPr lang="cs-CZ" sz="2500" dirty="0" smtClean="0">
                <a:latin typeface="Times New Roman" panose="02020603050405020304" pitchFamily="18" charset="0"/>
                <a:cs typeface="Times New Roman" panose="02020603050405020304" pitchFamily="18" charset="0"/>
              </a:rPr>
            </a:br>
            <a:r>
              <a:rPr lang="cs-CZ" sz="2500" dirty="0">
                <a:latin typeface="Times New Roman" panose="02020603050405020304" pitchFamily="18" charset="0"/>
                <a:cs typeface="Times New Roman" panose="02020603050405020304" pitchFamily="18" charset="0"/>
              </a:rPr>
              <a:t> </a:t>
            </a:r>
            <a:r>
              <a:rPr lang="cs-CZ" sz="2500" dirty="0" smtClean="0">
                <a:latin typeface="Times New Roman" panose="02020603050405020304" pitchFamily="18" charset="0"/>
                <a:cs typeface="Times New Roman" panose="02020603050405020304" pitchFamily="18" charset="0"/>
              </a:rPr>
              <a:t>                                         </a:t>
            </a:r>
            <a:r>
              <a:rPr lang="cs-CZ" sz="2500" dirty="0">
                <a:latin typeface="Times New Roman" panose="02020603050405020304" pitchFamily="18" charset="0"/>
                <a:cs typeface="Times New Roman" panose="02020603050405020304" pitchFamily="18" charset="0"/>
              </a:rPr>
              <a:t> </a:t>
            </a:r>
            <a:r>
              <a:rPr lang="cs-CZ" sz="2500" i="1" dirty="0">
                <a:latin typeface="Times New Roman" panose="02020603050405020304" pitchFamily="18" charset="0"/>
                <a:cs typeface="Times New Roman" panose="02020603050405020304" pitchFamily="18" charset="0"/>
              </a:rPr>
              <a:t>Práce s třídním kolektivem</a:t>
            </a:r>
            <a:endParaRPr lang="cs-CZ" sz="2500" dirty="0">
              <a:latin typeface="Times New Roman" panose="02020603050405020304" pitchFamily="18" charset="0"/>
              <a:cs typeface="Times New Roman" panose="02020603050405020304" pitchFamily="18" charset="0"/>
            </a:endParaRPr>
          </a:p>
        </p:txBody>
      </p:sp>
      <p:sp>
        <p:nvSpPr>
          <p:cNvPr id="6" name="Zástupný obsah 5">
            <a:extLst>
              <a:ext uri="{FF2B5EF4-FFF2-40B4-BE49-F238E27FC236}">
                <a16:creationId xmlns:a16="http://schemas.microsoft.com/office/drawing/2014/main" id="{04E6EA44-5ECD-4FEE-9AD5-D71BD7FA0FE3}"/>
              </a:ext>
            </a:extLst>
          </p:cNvPr>
          <p:cNvSpPr>
            <a:spLocks noGrp="1"/>
          </p:cNvSpPr>
          <p:nvPr>
            <p:ph idx="1"/>
          </p:nvPr>
        </p:nvSpPr>
        <p:spPr>
          <a:xfrm>
            <a:off x="2592924" y="1812021"/>
            <a:ext cx="5794618" cy="4597167"/>
          </a:xfrm>
        </p:spPr>
        <p:txBody>
          <a:bodyPr>
            <a:normAutofit/>
          </a:bodyPr>
          <a:lstStyle/>
          <a:p>
            <a:pPr algn="just"/>
            <a:r>
              <a:rPr lang="cs-CZ" sz="1600" dirty="0">
                <a:latin typeface="Times New Roman" panose="02020603050405020304" pitchFamily="18" charset="0"/>
                <a:cs typeface="Times New Roman" panose="02020603050405020304" pitchFamily="18" charset="0"/>
              </a:rPr>
              <a:t>Třídnické hodiny jsou zásadním přínosem pro podporu pozitivních vztahů mezi učitelem a žáky i mezi žáky samotnými. </a:t>
            </a:r>
            <a:endParaRPr lang="cs-CZ" sz="1600" dirty="0" smtClean="0">
              <a:latin typeface="Times New Roman" panose="02020603050405020304" pitchFamily="18" charset="0"/>
              <a:cs typeface="Times New Roman" panose="02020603050405020304" pitchFamily="18" charset="0"/>
            </a:endParaRPr>
          </a:p>
          <a:p>
            <a:pPr marL="0" indent="0" algn="just">
              <a:buNone/>
            </a:pPr>
            <a:r>
              <a:rPr lang="cs-CZ" sz="1600" dirty="0">
                <a:latin typeface="Times New Roman" panose="02020603050405020304" pitchFamily="18" charset="0"/>
                <a:cs typeface="Times New Roman" panose="02020603050405020304" pitchFamily="18" charset="0"/>
              </a:rPr>
              <a:t/>
            </a:r>
            <a:br>
              <a:rPr lang="cs-CZ" sz="1600" dirty="0">
                <a:latin typeface="Times New Roman" panose="02020603050405020304" pitchFamily="18" charset="0"/>
                <a:cs typeface="Times New Roman" panose="02020603050405020304" pitchFamily="18" charset="0"/>
              </a:rPr>
            </a:br>
            <a:r>
              <a:rPr lang="cs-CZ" sz="1600" dirty="0">
                <a:latin typeface="Times New Roman" panose="02020603050405020304" pitchFamily="18" charset="0"/>
                <a:cs typeface="Times New Roman" panose="02020603050405020304" pitchFamily="18" charset="0"/>
              </a:rPr>
              <a:t>Tato kniha nabízí inspirativní tipy a strategie pro efektivní vedení třídnických hodin a komunikaci s žáky i jejich rodiči. Kromě toho obsahuje bohatou paletu aktivit a připravených hodin, které podporují interaktivní a angažované učení, a věnuje se nejen zábavnému stmelování kolektivu, ale i řešení náročných a opomíjených témat. Jednotlivá cvičení vedou žáky k pozitivnímu přístupu k sobě i jejich spolužákům, předcházení konfliktů, sebereflexi či osvojení si práce se stresem.</a:t>
            </a:r>
            <a:endParaRPr lang="cs-CZ" sz="1600"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8626" y="1812021"/>
            <a:ext cx="2990850" cy="4362450"/>
          </a:xfrm>
          <a:prstGeom prst="rect">
            <a:avLst/>
          </a:prstGeom>
        </p:spPr>
      </p:pic>
    </p:spTree>
    <p:extLst>
      <p:ext uri="{BB962C8B-B14F-4D97-AF65-F5344CB8AC3E}">
        <p14:creationId xmlns:p14="http://schemas.microsoft.com/office/powerpoint/2010/main" val="1522475604"/>
      </p:ext>
    </p:extLst>
  </p:cSld>
  <p:clrMapOvr>
    <a:masterClrMapping/>
  </p:clrMapOvr>
</p:sld>
</file>

<file path=ppt/theme/theme1.xml><?xml version="1.0" encoding="utf-8"?>
<a:theme xmlns:a="http://schemas.openxmlformats.org/drawingml/2006/main" name="Stébla">
  <a:themeElements>
    <a:clrScheme name="Modrá, teplá">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540</TotalTime>
  <Words>610</Words>
  <Application>Microsoft Office PowerPoint</Application>
  <PresentationFormat>Širokoúhlá obrazovka</PresentationFormat>
  <Paragraphs>11</Paragraphs>
  <Slides>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vt:i4>
      </vt:variant>
    </vt:vector>
  </HeadingPairs>
  <TitlesOfParts>
    <vt:vector size="10" baseType="lpstr">
      <vt:lpstr>Arial</vt:lpstr>
      <vt:lpstr>Century Gothic</vt:lpstr>
      <vt:lpstr>Times New Roman</vt:lpstr>
      <vt:lpstr>Wingdings 3</vt:lpstr>
      <vt:lpstr>Stébla</vt:lpstr>
      <vt:lpstr>    Odborná literatura (přírůstky)  MAP Turnovsko IV </vt:lpstr>
      <vt:lpstr>Osgood Tony - Podpora pozitivního chování u osob s PAS                      a intelektovým postižením </vt:lpstr>
      <vt:lpstr>           Táňa Svatošová –   Pohyb Mysl Stopa: Metoda vědomé stopy pohybu          </vt:lpstr>
      <vt:lpstr>Harra Fletcher- Wood - Responzivní výuka: Kognitivní vědy        a formativní hodnocení v praxi </vt:lpstr>
      <vt:lpstr>Kristýna Kapounková – Třídnické hodiny                                            Práce s třídním kolektivem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Knižní tituly</dc:title>
  <dc:creator>Robert</dc:creator>
  <cp:lastModifiedBy>Lenka Kvintusová</cp:lastModifiedBy>
  <cp:revision>54</cp:revision>
  <dcterms:created xsi:type="dcterms:W3CDTF">2021-06-30T18:28:15Z</dcterms:created>
  <dcterms:modified xsi:type="dcterms:W3CDTF">2024-11-11T09:55:08Z</dcterms:modified>
</cp:coreProperties>
</file>