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67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99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68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01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0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47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39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61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34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3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9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40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25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97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3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96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35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268F-17A6-4881-A10D-32D981C582D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102213-097E-4EDA-B58C-B5E5E561A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98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29237-47F2-40FD-83B4-27471796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sz="3600" b="1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</a:br>
            <a:br>
              <a:rPr lang="cs-CZ" sz="3600" b="1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</a:br>
            <a:br>
              <a:rPr lang="cs-CZ" sz="3600" b="1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</a:br>
            <a:br>
              <a:rPr lang="cs-CZ" sz="3600" b="1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</a:br>
            <a:r>
              <a:rPr lang="cs-CZ" sz="3600" b="1" i="0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Odborná literatura</a:t>
            </a:r>
            <a:br>
              <a:rPr lang="cs-CZ" sz="3600" b="1" i="0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i="0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(přírůstky)</a:t>
            </a:r>
            <a:br>
              <a:rPr lang="cs-CZ" sz="3600" b="0" i="0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0" i="0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i="0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 Turnovsko III</a:t>
            </a:r>
            <a:br>
              <a:rPr lang="cs-CZ" sz="3600" b="0" i="0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0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</a:br>
            <a:endParaRPr lang="cs-CZ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AD78C2D-2517-4708-A0A9-7548DB838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4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3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7B309-6E37-44E4-B850-4D4D6080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Katalog podpůrných opatření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Dílčí část – pro žáky s potřebou podpory ve vzdělávání z důvodu narušené komunikační schopnosti</a:t>
            </a:r>
            <a:b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E6EA44-5ECD-4FEE-9AD5-D71BD7FA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812021"/>
            <a:ext cx="8911688" cy="4597167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Publikace přináší čtenářům nově uspořádaný text upravený do čtivé formy, je aktualizován dle platné legislativy a uspořádán podle formuláře Doporučení ke vzdělávání.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9D5BD5-BF9E-FDEE-680C-E9631321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78" y="2726101"/>
            <a:ext cx="2472991" cy="35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0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7B309-6E37-44E4-B850-4D4D6080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Katalog podpůrných opatření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Dílčí část – pro žáky s potřebou podpory ve vzdělávání z důvodu mentálního postižení nebo oslabení kognitivního výkonu</a:t>
            </a:r>
            <a:b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E6EA44-5ECD-4FEE-9AD5-D71BD7FA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812021"/>
            <a:ext cx="8911688" cy="4597167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Publikace přináší čtenářům řadu příkladů dobré praxe a byl aktualizován v duchu stávající legislativy.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DD6021-3D21-B097-FBF7-AC7C2318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09" y="2397627"/>
            <a:ext cx="2710959" cy="383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5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7B309-6E37-44E4-B850-4D4D6080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Katalog podpůrných opatření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Dílčí část – pro žáky s potřebou podpory ve vzdělávání z důvodu zrakového postižení a oslabení zrakového vnímání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E6EA44-5ECD-4FEE-9AD5-D71BD7FA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812021"/>
            <a:ext cx="8911688" cy="4597167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Publikace obsahuje praktický návod pro pedagogy, kteří mají ve třídě žáka s těžkým zrakovým postižením.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B104BC-8E8D-235D-A6FB-28930ED5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94" y="2495281"/>
            <a:ext cx="2635719" cy="37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7B309-6E37-44E4-B850-4D4D6080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Katalog podpůrných opatření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Dílčí část – pro žáky s potřebou podpory ve vzdělávání z důvodu poruchy autistického spektra nebo vybraných psychických onemocnění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E6EA44-5ECD-4FEE-9AD5-D71BD7FA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812021"/>
            <a:ext cx="8911688" cy="4597167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Publikace obsahuje řadu příkladů, které demonstrují důležitost realizace podpory ve vzdělávacím procesu. Jsou zde popsána jednotlivá podpůrná opatření doplněná o příklady z praxe tak, aby mohl pedagog individuálně realizovat podporu pro žáky z cílové skupiny a aplikovat nejvhodnější postupy.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82F79E-BC4F-AE49-B466-D15AEA34A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09" y="3014524"/>
            <a:ext cx="2393238" cy="33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0522E-D266-459D-8BB9-7BD38CF1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Marshall</a:t>
            </a: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Rosenberg –</a:t>
            </a:r>
            <a:r>
              <a:rPr lang="cs-CZ" sz="2500" dirty="0"/>
              <a:t> Nenásilná komunikace ve škole</a:t>
            </a:r>
            <a:endParaRPr lang="cs-CZ" sz="20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B08B01-B02D-4660-AA93-13762177D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69110"/>
            <a:ext cx="8915400" cy="4560815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Staré pojetí vzdělávání se soustředilo na vytváření poslušných studentů, kteří sledují jednotné cíle bez ohledu na vlastní přístup k učení. Slavný autor konceptu nenásilné komunikace ale nabízí jiný přístup, jenž je založen na vzájemně respektujícím vztahu mezi studenty, učiteli, vedením škol  a rodiči. Cílem takového pojetí je naplnit potřeby všech zúčastněných – zvýšit zájem studentů, vytvořit přátelskou a podpůrnou atmosféru, ulehčit vyjadřování emocí, řešit konflikty, předcházet násilí a v neposlední řadě znovu nalézt radost z toho, že učitel učí motivované studenty. Škola je pojata tak, že vztahy mezi učiteli a studenty, mezi studenty navzájem i mezi studenty a tím, co se učí, jsou stejně důležité.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8B9459-80C5-A018-8C59-340BE8A70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16" y="4065973"/>
            <a:ext cx="2537533" cy="25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5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F1FD7-56CE-43AE-809F-E6E954C1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2549"/>
          </a:xfrm>
        </p:spPr>
        <p:txBody>
          <a:bodyPr>
            <a:norm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Petra Vondrová –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Třída plná nápadů</a:t>
            </a:r>
            <a:b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F73DCD6-1C8E-4FC2-80ED-2502AD43F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35853"/>
            <a:ext cx="8915400" cy="5150841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knize aktivit pro MŠ, zaměřených na celý školní rok, nabízí autorka učitelkám pestrou škálu různých podnětů: pohádky a básničky (s odkazy na literaturu), výtvarné a pohybové činnosti hudební chvilky, recepty, procházky, činnosti v prostoru, v přírodě a na hřišti s důrazem na prožitkové učení. Jde o další z řady školních programů, které se komplexně věnují náplni RVP, a to tak, aby to bavilo děti i učitelky.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9E8B3F-F8FE-81B1-355C-3BF8F58F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47" y="2902950"/>
            <a:ext cx="2129801" cy="30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9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7B309-6E37-44E4-B850-4D4D6080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Joanne</a:t>
            </a: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Steer</a:t>
            </a: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Kate </a:t>
            </a:r>
            <a:r>
              <a:rPr lang="cs-CZ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Horstmann</a:t>
            </a: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Mindfulness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relaxace pro žáky s ADHD</a:t>
            </a:r>
            <a:b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E6EA44-5ECD-4FEE-9AD5-D71BD7FA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812021"/>
            <a:ext cx="8911688" cy="4597167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Děti a dospívající se ve škole mnohdy ocitají pod velkým tlakem, s nímž jde ruku v ruce obava z různých testů, písemek a zkoušení. Pro žáky s ADHD je to ještě náročnější. Kniha nabízí mnoho podpůrných materiálů a relaxačních podnětů pro práci s takovými žáky a nabízí učitelům, rodičům, ale i terapeutům osvědčené tipy. Kniha vychází z kognitivně-behaviorální terapie i principů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mindfulness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najdeme v ní relaxační cvičení i tipy, jak se děti mohou naučit vnímat své pocity a zacházet s nimi. Příručku lze využít pro práci ve třídě i pro individuální práci s dětmi.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1DA09D-EEAA-7A84-B319-D787F43D5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61" y="3429000"/>
            <a:ext cx="2035112" cy="28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0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7B309-6E37-44E4-B850-4D4D6080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Irene </a:t>
            </a:r>
            <a:r>
              <a:rPr lang="cs-CZ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McHenry</a:t>
            </a: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Carol </a:t>
            </a:r>
            <a:r>
              <a:rPr lang="cs-CZ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Moog</a:t>
            </a: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Aktivity pro starší děti s PAS</a:t>
            </a:r>
            <a:b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E6EA44-5ECD-4FEE-9AD5-D71BD7FA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812021"/>
            <a:ext cx="8911688" cy="4597167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mladé lidi s poruchou autistického spektra je dospívání vzhledem k jejich handicapu složité. Jak najít vnitřní klid? Co pomůže k budování vztahů s vrstevníky? Jak mohou kontrolovat své pocity? Autoři nabízejí aktivity založené na technikách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mindfulness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které přispívají k tomu, aby si dospívající dokázali postupně vybudovat důležité dovednosti.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EF4495-ABB8-1229-14C1-F6CBED3C4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35" y="3130354"/>
            <a:ext cx="2113539" cy="29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7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7B309-6E37-44E4-B850-4D4D6080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učit finanční gramotnost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Tipy a podněty do výuky</a:t>
            </a:r>
            <a:b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E6EA44-5ECD-4FEE-9AD5-D71BD7FA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812021"/>
            <a:ext cx="8911688" cy="4597167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Publikace vznikla ve spolupráci se společností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yourchance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o.p.s. a jejím projektem Finanční gramotnost do škol a jedná se o praktického průvodce pro učitele. Přehledně zpracovává téma a nabízí řadu praktických podnětů do výuky ZŠ i SŠ, tipy pro činnosti, pracovní listy či ukázky dobré praxe.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759A9C-A74A-9D7B-11BD-ACF0CDDB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71" y="2841608"/>
            <a:ext cx="2438030" cy="35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4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7B309-6E37-44E4-B850-4D4D6080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Katalog podpůrných opatření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Obecná část</a:t>
            </a:r>
            <a:b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E6EA44-5ECD-4FEE-9AD5-D71BD7FA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812021"/>
            <a:ext cx="8911688" cy="4597167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Jedná se už o třetí vydání, které respektuje aktuální právní normy školské legislativy (2023). V prv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ní části se zaměřuje na objasnění systému podpůrných opatření, na roli poradenských služeb ve školství a uvádí informace o vzdělávání žáka s odlišným mateřským jazykem. Druhá část publikace vysvětluje využití těch podpůrných opatření, která lze ve vzdělávání aplikovat bez ohledu na příčinu speciálních vzdělávacích potřeb žáka. Podrobně se věnuje i možnostem diagnostiky, realizace a vyhodnocování podpůrných opatření v 1. stupni.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CED358-899B-E87F-CBCA-61A04B9B3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09" y="3240350"/>
            <a:ext cx="2110680" cy="29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9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7B309-6E37-44E4-B850-4D4D6080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Katalog podpůrných opatření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Dílčí část – pro žáky s potřebou podpory ve vzdělávání z důvodu tělesného postižení nebo závažného onemocnění</a:t>
            </a:r>
            <a:b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E6EA44-5ECD-4FEE-9AD5-D71BD7FA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812021"/>
            <a:ext cx="8911688" cy="4597167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Edukace dětí a žáků s tělesným postižením má svá specifika, která se odvíjejí od jejich somatických a psychických zvláštností. Výkon ve škole bývá dále zhoršen slabou koncentrací pozornosti a zvýšenou unavitelností, jejich pracovní tempo bývá pomalé a nevyrovnané, mívají problémy s nedostatky, které jsou ovlivněny jejich přerušovanou přítomností ve výuce. Žáci po vyučování často navštěvují rehabilitaci, musí cvičit i doma, a nemusí proto zvládat domácí přípravu na výuku. Využití pedagogick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intervence demonstruje příklad dobré praxe.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AC18FD-8420-7BFD-4364-6D3145342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19" y="3295833"/>
            <a:ext cx="2120155" cy="300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5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7B309-6E37-44E4-B850-4D4D6080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Katalog podpůrných opatření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Dílčí část – pro žáky s potřebou podpory ve vzdělávání z důvodu sluchového postižení a oslabení sluchového vnímání</a:t>
            </a:r>
            <a:b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E6EA44-5ECD-4FEE-9AD5-D71BD7FA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812021"/>
            <a:ext cx="8911688" cy="4597167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Publikace nabízí pedagogickým pracovníkům spoustu užitečných metodických rad a příkladů z praxe vztahujících se k podpoře vzdělávání žáka se sluchovým handicapem.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CEADB8-A089-1DB8-3E44-274B7146B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48" y="2669139"/>
            <a:ext cx="2278863" cy="32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06791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513</TotalTime>
  <Words>922</Words>
  <Application>Microsoft Office PowerPoint</Application>
  <PresentationFormat>Širokoúhlá obrazovka</PresentationFormat>
  <Paragraphs>25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Stébla</vt:lpstr>
      <vt:lpstr>    Odborná literatura (přírůstky)  MAP Turnovsko III  </vt:lpstr>
      <vt:lpstr>Marshall B. Rosenberg – Nenásilná komunikace ve škole</vt:lpstr>
      <vt:lpstr>           Petra Vondrová – Třída plná nápadů            </vt:lpstr>
      <vt:lpstr>Joanne Steer, Kate Horstmann – Mindfulness a relaxace pro žáky s ADHD </vt:lpstr>
      <vt:lpstr>Irene McHenry, Carol Moog – Aktivity pro starší děti s PAS </vt:lpstr>
      <vt:lpstr>Jak učit finanční gramotnost – Tipy a podněty do výuky </vt:lpstr>
      <vt:lpstr>Katalog podpůrných opatření – Obecná část </vt:lpstr>
      <vt:lpstr>Katalog podpůrných opatření – Dílčí část – pro žáky s potřebou podpory ve vzdělávání z důvodu tělesného postižení nebo závažného onemocnění </vt:lpstr>
      <vt:lpstr>Katalog podpůrných opatření – Dílčí část – pro žáky s potřebou podpory ve vzdělávání z důvodu sluchového postižení a oslabení sluchového vnímání </vt:lpstr>
      <vt:lpstr>Katalog podpůrných opatření – Dílčí část – pro žáky s potřebou podpory ve vzdělávání z důvodu narušené komunikační schopnosti </vt:lpstr>
      <vt:lpstr>Katalog podpůrných opatření – Dílčí část – pro žáky s potřebou podpory ve vzdělávání z důvodu mentálního postižení nebo oslabení kognitivního výkonu </vt:lpstr>
      <vt:lpstr>Katalog podpůrných opatření – Dílčí část – pro žáky s potřebou podpory ve vzdělávání z důvodu zrakového postižení a oslabení zrakového vnímání</vt:lpstr>
      <vt:lpstr>Katalog podpůrných opatření – Dílčí část – pro žáky s potřebou podpory ve vzdělávání z důvodu poruchy autistického spektra nebo vybraných psychických onemocnění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Knižní tituly</dc:title>
  <dc:creator>Robert</dc:creator>
  <cp:lastModifiedBy>map3_tur@hotmail.com</cp:lastModifiedBy>
  <cp:revision>51</cp:revision>
  <dcterms:created xsi:type="dcterms:W3CDTF">2021-06-30T18:28:15Z</dcterms:created>
  <dcterms:modified xsi:type="dcterms:W3CDTF">2023-08-28T09:44:29Z</dcterms:modified>
</cp:coreProperties>
</file>