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0"/>
  </p:notesMasterIdLst>
  <p:sldIdLst>
    <p:sldId id="264" r:id="rId6"/>
    <p:sldId id="259" r:id="rId7"/>
    <p:sldId id="284" r:id="rId8"/>
    <p:sldId id="285" r:id="rId9"/>
    <p:sldId id="269" r:id="rId10"/>
    <p:sldId id="262" r:id="rId11"/>
    <p:sldId id="276" r:id="rId12"/>
    <p:sldId id="272" r:id="rId13"/>
    <p:sldId id="274" r:id="rId14"/>
    <p:sldId id="273" r:id="rId15"/>
    <p:sldId id="275" r:id="rId16"/>
    <p:sldId id="277" r:id="rId17"/>
    <p:sldId id="330" r:id="rId18"/>
    <p:sldId id="332" r:id="rId19"/>
    <p:sldId id="280" r:id="rId20"/>
    <p:sldId id="287" r:id="rId21"/>
    <p:sldId id="266" r:id="rId22"/>
    <p:sldId id="279" r:id="rId23"/>
    <p:sldId id="333" r:id="rId24"/>
    <p:sldId id="268" r:id="rId25"/>
    <p:sldId id="312" r:id="rId26"/>
    <p:sldId id="313" r:id="rId27"/>
    <p:sldId id="314" r:id="rId28"/>
    <p:sldId id="315" r:id="rId29"/>
    <p:sldId id="316" r:id="rId30"/>
    <p:sldId id="317" r:id="rId31"/>
    <p:sldId id="328" r:id="rId32"/>
    <p:sldId id="329" r:id="rId33"/>
    <p:sldId id="318" r:id="rId34"/>
    <p:sldId id="319" r:id="rId35"/>
    <p:sldId id="320" r:id="rId36"/>
    <p:sldId id="321" r:id="rId37"/>
    <p:sldId id="267" r:id="rId38"/>
    <p:sldId id="301" r:id="rId39"/>
    <p:sldId id="271" r:id="rId40"/>
    <p:sldId id="295" r:id="rId41"/>
    <p:sldId id="307" r:id="rId42"/>
    <p:sldId id="311" r:id="rId43"/>
    <p:sldId id="310" r:id="rId44"/>
    <p:sldId id="294" r:id="rId45"/>
    <p:sldId id="289" r:id="rId46"/>
    <p:sldId id="281" r:id="rId47"/>
    <p:sldId id="334" r:id="rId48"/>
    <p:sldId id="282" r:id="rId49"/>
    <p:sldId id="288" r:id="rId50"/>
    <p:sldId id="292" r:id="rId51"/>
    <p:sldId id="323" r:id="rId52"/>
    <p:sldId id="322" r:id="rId53"/>
    <p:sldId id="326" r:id="rId54"/>
    <p:sldId id="331" r:id="rId55"/>
    <p:sldId id="283" r:id="rId56"/>
    <p:sldId id="324" r:id="rId57"/>
    <p:sldId id="290" r:id="rId58"/>
    <p:sldId id="263" r:id="rId5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9091" autoAdjust="0"/>
  </p:normalViewPr>
  <p:slideViewPr>
    <p:cSldViewPr snapToGrid="0">
      <p:cViewPr varScale="1">
        <p:scale>
          <a:sx n="68" d="100"/>
          <a:sy n="68" d="100"/>
        </p:scale>
        <p:origin x="21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58481-CB8E-4C92-869C-88D5DAFCB43A}" type="datetimeFigureOut">
              <a:rPr lang="cs-CZ" smtClean="0"/>
              <a:t>28.06.2022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EF03-EFC5-4A70-A2B9-319C61BB9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4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312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61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506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925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14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664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8F9C-B358-4039-B1B4-F679DC4D563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07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427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40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Školní speciální pedagog: kvalifikace dle zákona nebo VŠ vzdělání v akreditovaném magisterském studijním programu zaměřeném na speciální pedagogiku a přípravu učitelů základních škol nebo na speciální pedagogiku a přípravu učitelů středních škol (příprava novelizace)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95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 9/2022: možnost odběru e-mailového </a:t>
            </a:r>
            <a:r>
              <a:rPr lang="cs-CZ" dirty="0" err="1"/>
              <a:t>newsletteru</a:t>
            </a:r>
            <a:endParaRPr lang="cs-CZ" dirty="0"/>
          </a:p>
          <a:p>
            <a:endParaRPr lang="cs-CZ" dirty="0"/>
          </a:p>
          <a:p>
            <a:r>
              <a:rPr lang="cs-CZ" dirty="0"/>
              <a:t>Právní akt a ZPP: účel dotace – jako realizace aktivit ve zvolených specifických cílech – v každém specifickém cíli realizovat min. 1 šablonu</a:t>
            </a:r>
          </a:p>
          <a:p>
            <a:r>
              <a:rPr lang="cs-CZ" dirty="0"/>
              <a:t>SC 2.2 Vzdělávání pracovníků ve vzdělávání, Spolupráce pracovníků ve vzdělávání</a:t>
            </a:r>
          </a:p>
          <a:p>
            <a:r>
              <a:rPr lang="cs-CZ" dirty="0"/>
              <a:t>SC 2.3 všechny ostatní šablony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58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7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0,1 úvazek připadají 2 individuální setkání. Počet individuálních setkání musí být dodržen za sledované období, nikoliv v každém měsíci.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Příklad: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0,1 úvazku na sledované období 9 měsíců znamená, že zaměstnanec musí vykázat 18 individuálních setkání. Pokud těchto 18 setkání prokáže, lze jako způsobilých vykázat počet produktivních hodin, které se vypočtou jako 1720*9/12*0,1 = 129 produktivních hodin.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by zaměstnanec vykázal vůči 18 individuálním setkáním / za 9 měsíců více hodin než 129, nebylo by možné je schválit, protože by k nim nebyly doloženy výstupy (individuální setkání). Pokud by zaměstnanec vykázal vůči 18 individuálním setkáním / za 9 měsíců méně hodin než 129 např. 120, pak samozřejmě lze těchto 120 hodin schválit a např. v další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příjemce mohl nárokovat k proplacení 9 produktivních hodin, aniž by k nim dokládal/pároval nějaká individuální setkání.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189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produktivních hodin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patří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všechny odpracované hodiny a také všechny hodiny, za které vyplácí zaměstnavatel zaměstnanci náhradu mzdy/platu, kromě hodin za dovolenou a státní svátky. 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Tzn. do produktivních hodin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nepatří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hodiny připadající na dovolenou a státní svátky.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Proplacení náhrad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řídí podle zákoníku práce a jeho prováděcích předpisů, vnitřního předpisu zaměstnavatele (včetně kolektivní smlouvy), případně dohodou mezi zaměstnancem a zaměstnavatelem. Není tedy možné do Přílohy č. 2 uvádět úplný výčet překážek na straně zaměstnance, za které mu zaměstnavatel vyplácí mzdu či náhradu mzdy, vnitřní předpisy a dohody mezi zaměstnavatelem a zaměstnancem neznáme.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vyčíslení počtu produktivních hodin zaměstnance za daný měsíc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 postupovat takto jednoduše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pracovník příjemce vezme výplatní pásku a z celkového počtu hodin náhrad odečte počet hodin dovolené a počet hodin státních svátků. Výsledek přičte k celkovému počtu odpracovaných hodin.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Produktivní hodiny představují způsob vykazování jednotek. Neznamená to, že v pracovní smlouvě musí být úvazek vyjádřen v hodinách.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Zaměstnavatel rozvrhne pracovní dobu zaměstnanci dle potřeby zaměstnavatele a v souladu se zákoníkem práce. Není zřejmé, proč by měl zaměstnanec pracovat v jiný okamžik, než ve který mu to stanovil zaměstnavatel.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Samozřejmě pro výpočet celkového počtu produktivních hodin do žádosti o podporu je nutné vyčíslit (průměrný) úvazek za celou dobu zapojení zaměstnance do projektu. V realizaci se už budou vykazovat produktivní hodiny v souladu s rozvržením pracovní doby zaměstnavatelem.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Max. počet produktivních hodin vykázaný v daném měsíci musí být v souladu s pracovní smlouvou/dohodou, tzn. nelze vykazovat produktivní hodiny odpovídající úvazku vyššímu než sjednanému, nemá-li pracovník nerovnoměrně rozvrženou pracovní dobu či nařízený přesčas.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798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90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dirty="0">
                <a:latin typeface="+mn-lt"/>
              </a:rPr>
              <a:t>Témata: vypsána v úvodu Přehledu šablon – možné přiřadit do jednotlivých šablon.</a:t>
            </a:r>
          </a:p>
          <a:p>
            <a:endParaRPr lang="cs-CZ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Kurz může být realizován prezenční či distanční formou (s výjimkou stáží). </a:t>
            </a:r>
          </a:p>
          <a:p>
            <a:r>
              <a:rPr lang="cs-CZ" sz="1100" dirty="0">
                <a:effectLst/>
                <a:latin typeface="+mn-lt"/>
                <a:cs typeface="Times New Roman" panose="02020603050405020304" pitchFamily="18" charset="0"/>
              </a:rPr>
              <a:t>Stáž lze realizovat pouze prezenčně, distanční formou lze realizovat pouze přípravu na stáž či reflexi z ní. </a:t>
            </a:r>
            <a:r>
              <a:rPr lang="cs-CZ" sz="1100" b="1" dirty="0">
                <a:effectLst/>
                <a:latin typeface="+mn-lt"/>
                <a:cs typeface="Times New Roman" panose="02020603050405020304" pitchFamily="18" charset="0"/>
              </a:rPr>
              <a:t>Online forma doložit printscreenem.</a:t>
            </a:r>
          </a:p>
          <a:p>
            <a:r>
              <a:rPr lang="cs-CZ" sz="1100" dirty="0">
                <a:effectLst/>
                <a:latin typeface="+mn-lt"/>
                <a:cs typeface="Times New Roman" panose="02020603050405020304" pitchFamily="18" charset="0"/>
              </a:rPr>
              <a:t>Do výstupu se započítávají pouze hodiny strávené na stáži. Hodiny příprav či reflexí se do výstupu nezapočítávají. Časová dotace jedné hodiny stáže může být 45 min i 60 min, dle potřeb školy.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Není možné se účastnit vlastních vzdělávacích kurzů/programů, které jsou poskytovány zaměstnavatelem pracovníka ve vzdělávání (s výjimkou případu, kdy škola zaměstná supervizora/mentora/kouče pro realizaci této aktivity).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Pokud bude vzdělávací kurz mimo akreditace DVPP,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potom se pro kontrolu na místě dokládá účetní doklad o zaplacení takového kurzu.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100" dirty="0">
              <a:latin typeface="+mn-lt"/>
            </a:endParaRPr>
          </a:p>
          <a:p>
            <a:pPr algn="just"/>
            <a:endParaRPr lang="cs-CZ" sz="1100" baseline="30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62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Lektor – pojem označuje pracovníka školy/školského zařízení příjemce, pracovníka v oblasti neformálního vzdělávání dětí a mládeže a také odborníka z praxe.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Aktivita probíhá formou bloku vzájemné spolupráce, která obsahuje vždy cyklus společné přípravy, realizaci připravené aktivity (hospitaci ve výuce/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minilekci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výuce/návštěvy v jiné škole/školském zařízení nebo v zařízení poskytujícím neformální vzdělávání) a následné společné reflexe. </a:t>
            </a:r>
            <a:r>
              <a:rPr lang="cs-CZ" sz="1800" dirty="0">
                <a:effectLst/>
                <a:latin typeface="+mn-lt"/>
                <a:cs typeface="Times New Roman" panose="02020603050405020304" pitchFamily="18" charset="0"/>
              </a:rPr>
              <a:t>Časová dotace jedné hodiny přípravy a reflexe může být 45 min i 60 min, dle potřeb školy.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Spolupráce může být realizována prezenční nebo distanční formou (synchronně, doložit printscreen) - vyjma návštěvy v jiné škole/školském zařízení.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výstupu aktivity se nezapočítávají hodiny práce lektora, jelikož lektor není vzdělávanou osobou.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319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Aktivita 32 hodin: </a:t>
            </a:r>
          </a:p>
          <a:p>
            <a:pPr marL="171450" indent="-171450">
              <a:buFontTx/>
              <a:buChar char="-"/>
            </a:pPr>
            <a:r>
              <a:rPr lang="cs-CZ" dirty="0"/>
              <a:t>min. 25 hodin, poté počítáno na jednotky (1 jednotka = 1 hodina), žáka lze v případě odstěhování, dlouhodobé nemoci vyměnit</a:t>
            </a:r>
          </a:p>
          <a:p>
            <a:pPr marL="171450" indent="-171450">
              <a:buFontTx/>
              <a:buChar char="-"/>
            </a:pPr>
            <a:r>
              <a:rPr lang="cs-CZ" dirty="0"/>
              <a:t>ZUŠ: 1 žák, který není více specifikován (ne ohrožen školním neúspěchem)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271/2021: kterou se mění vyhláška č. 14/2005 Sb., o předškolním vzdělávání, ve znění pozdějších předpisů, a vyhláška č. 48/2005 Sb., o základním vzdělávání a některých náležitostech plnění povinné školní docházky, ve znění pozdějších předpisů.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Lze realizovat i distanční formou  - s výjimkou projektové výuky mimo školu. Synchronní formou, doložit printscreen.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108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Aktivita 32 hodin: </a:t>
            </a:r>
          </a:p>
          <a:p>
            <a:pPr marL="171450" indent="-171450">
              <a:buFontTx/>
              <a:buChar char="-"/>
            </a:pPr>
            <a:r>
              <a:rPr lang="cs-CZ" dirty="0"/>
              <a:t>min. 25 hodin, poté počítáno na jednotky (1 jednotka = 1 hodina), žáka lze v případě odejití ze školy, dlouhodobé nemoci vyměnit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dirty="0" err="1"/>
              <a:t>Vyhl</a:t>
            </a:r>
            <a:r>
              <a:rPr lang="cs-CZ" dirty="0"/>
              <a:t>. 271/2021: kterou se mění vyhláška č. </a:t>
            </a:r>
            <a:r>
              <a:rPr lang="cs-CZ" b="1" dirty="0"/>
              <a:t>14/2005 S</a:t>
            </a:r>
            <a:r>
              <a:rPr lang="cs-CZ" dirty="0"/>
              <a:t>b., o předškolním vzdělávání, ve znění pozdějších předpisů, a vyhláška č. </a:t>
            </a:r>
            <a:r>
              <a:rPr lang="cs-CZ" b="1" dirty="0"/>
              <a:t>48/2005 S</a:t>
            </a:r>
            <a:r>
              <a:rPr lang="cs-CZ" dirty="0"/>
              <a:t>b., o základním vzdělávání a některých náležitostech plnění povinné školní docházky, ve znění pozdějších předpisů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Aktivitu lze realizovat  i distanční formou -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komunikace v českém jazyce online synchronní formou (doložit printscreen). 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85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+mj-lt"/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 pouze prezenčně.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06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SDP fungují obdobně jako obrazovka indikátory, tj. pokud není zvolen povinný indikátor/SDP v žádosti o podporu, musí se doplnit:</a:t>
            </a:r>
          </a:p>
          <a:p>
            <a:pPr marL="228600" indent="-228600">
              <a:buAutoNum type="alphaLcParenR"/>
            </a:pPr>
            <a:r>
              <a:rPr lang="cs-CZ" dirty="0"/>
              <a:t>Během procesu hodnocení žádosti o podporu</a:t>
            </a:r>
          </a:p>
          <a:p>
            <a:pPr marL="228600" indent="-228600">
              <a:buAutoNum type="alphaLcParenR"/>
            </a:pPr>
            <a:r>
              <a:rPr lang="cs-CZ" dirty="0"/>
              <a:t>Během realizace projektu prostřednictvím žádosti o změnu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2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914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Ovlivnění intervencí = ovlivnění aktivitami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888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897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296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407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0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Evaluační dotazníkového šetření v aplikaci MŠMT se netýká poraden a samostatně zřízených ŠD/ŠK a DM/INT.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495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Doklad o bezdlužnosti: už ne zdravotní pojišťovny jak bylo v OP VVV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958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- subjekty, které nejsou zřízeny krajem, obcí, svazkem obcí či MŠMT, a které naplňují znaky veřejné podpory, mohou čerpat max. 200 000 EUR za poslední 3 účetní období z veřejných prostředků.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- netýká se škol zřízených obcí, krajem, dobrovolným svazkem obcí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8182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6F8C-B715-4063-B410-D99DA620A3FF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489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57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0078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45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7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49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pilotáže nejsou zahrnuty:</a:t>
            </a:r>
          </a:p>
          <a:p>
            <a:r>
              <a:rPr lang="cs-CZ" dirty="0"/>
              <a:t>Základní školy do 19 žáků</a:t>
            </a:r>
          </a:p>
          <a:p>
            <a:r>
              <a:rPr lang="cs-CZ" dirty="0"/>
              <a:t>Základní školy dle §16, odst. 9 školského zákona</a:t>
            </a:r>
          </a:p>
          <a:p>
            <a:r>
              <a:rPr lang="cs-CZ" dirty="0"/>
              <a:t>Základní školy při zdravotnických zařízeních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14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99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1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sm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7A24A590-A866-43FB-B206-EF4BB330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359"/>
            <a:ext cx="7391400" cy="173082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sz="2400" dirty="0"/>
              <a:t>Programové období 2021 – 2027, </a:t>
            </a:r>
            <a:r>
              <a:rPr lang="cs-CZ" sz="2400" dirty="0">
                <a:solidFill>
                  <a:srgbClr val="FF0000"/>
                </a:solidFill>
              </a:rPr>
              <a:t>DD. MM. 2021,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Ministerstvo školství, mládeže a tělovýchovy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54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0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none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3682998"/>
            <a:ext cx="7711831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https://OPJAK.cz/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64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9145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24054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588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  <a:latin typeface="+mn-lt"/>
              </a:defRPr>
            </a:lvl1pPr>
          </a:lstStyle>
          <a:p>
            <a:r>
              <a:rPr lang="cs-CZ" dirty="0">
                <a:latin typeface="+mn-lt"/>
              </a:rPr>
              <a:t>NADPIS – obecně OP JAK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36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D281819F-91D4-493D-BE08-DCE51E69C2BA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5"/>
            <a:ext cx="3812877" cy="1262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Operační program</a:t>
            </a:r>
          </a:p>
          <a:p>
            <a:pPr algn="l"/>
            <a:r>
              <a:rPr lang="cs-CZ" sz="2800" b="1" dirty="0">
                <a:latin typeface="+mn-lt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38055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49" r:id="rId5"/>
    <p:sldLayoutId id="2147483660" r:id="rId6"/>
    <p:sldLayoutId id="2147483661" r:id="rId7"/>
    <p:sldLayoutId id="2147483653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pjak.cz/vyzvy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uace.opjak.cz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sm.justice.cz/ias/issm/rejstrik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iskp21.mssf.cz/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clanek/prehled-udelenych-akreditaci.aspx" TargetMode="External"/><Relationship Id="rId2" Type="http://schemas.openxmlformats.org/officeDocument/2006/relationships/hyperlink" Target="https://iskp21.mssf.cz/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podpora_ms21@ms21.mssf.cz" TargetMode="External"/><Relationship Id="rId2" Type="http://schemas.openxmlformats.org/officeDocument/2006/relationships/hyperlink" Target="https://iskp21.mssf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d21.mssf.cz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opjak.cz/vyzvy/vyzva-c-02_22_002-sablony-pro-ms-a-zs-i/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dokument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vyzvy/vyzva-c-02_22_002-sablony-pro-ms-a-zs-i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jak.cz/dokumenty/uzivatelske-prirucky-pro-praci-zadatele-prijemce-v-is-kp21/modul-verejnych-zakazek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sablony.poradny@msmt.cz" TargetMode="External"/><Relationship Id="rId2" Type="http://schemas.openxmlformats.org/officeDocument/2006/relationships/hyperlink" Target="mailto:dotazyZP@msmt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stitucionalizace@msmt.cz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karesova@msmt.cz" TargetMode="External"/><Relationship Id="rId2" Type="http://schemas.openxmlformats.org/officeDocument/2006/relationships/hyperlink" Target="mailto:martina.capkova@msmt.cz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opjak.cz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75EB-7515-4DE0-B724-C3CA2CBB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Šablony pro MŠ a ZŠ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3F4421-1F25-49FA-863D-4CE035C0B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prstClr val="white"/>
                </a:solidFill>
              </a:rPr>
              <a:t>Programové období 2021 – 2027 </a:t>
            </a: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Ministerstvo školství, mládeže a tělovýchovy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9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Pilotovaný model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Základní školy se 180 žáky a více</a:t>
            </a:r>
          </a:p>
          <a:p>
            <a:pPr marL="342900" indent="-342900">
              <a:buFontTx/>
              <a:buChar char="-"/>
            </a:pPr>
            <a:r>
              <a:rPr lang="cs-CZ" dirty="0"/>
              <a:t>volí šablony Školní speciální pedagog a Školní psycholog do projektu</a:t>
            </a:r>
          </a:p>
          <a:p>
            <a:endParaRPr lang="cs-CZ" dirty="0"/>
          </a:p>
          <a:p>
            <a:r>
              <a:rPr lang="cs-CZ" b="1" dirty="0"/>
              <a:t>Základní školy s 20 - 179 žáky</a:t>
            </a:r>
          </a:p>
          <a:p>
            <a:pPr marL="342900" indent="-342900">
              <a:buFontTx/>
              <a:buChar char="-"/>
            </a:pPr>
            <a:r>
              <a:rPr lang="cs-CZ" dirty="0"/>
              <a:t>pozice Školní speciální pedagog a Školní psycholog jsou poskytovány formou sdílené pozice ze strany poradny</a:t>
            </a:r>
          </a:p>
          <a:p>
            <a:pPr marL="342900" indent="-342900">
              <a:buFontTx/>
              <a:buChar char="-"/>
            </a:pPr>
            <a:r>
              <a:rPr lang="cs-CZ" dirty="0"/>
              <a:t>poradny jsou oprávněnými žadateli, pro které jsou určeny pouze šablony ŠSP a ŠP</a:t>
            </a:r>
          </a:p>
          <a:p>
            <a:pPr marL="342900" indent="-342900">
              <a:buFontTx/>
              <a:buChar char="-"/>
            </a:pPr>
            <a:r>
              <a:rPr lang="cs-CZ" dirty="0"/>
              <a:t>poradny a školy spolupracují v rámci 1 kraje (školy nejsou partnery projektu) -smlouva o spolupráci </a:t>
            </a:r>
          </a:p>
        </p:txBody>
      </p:sp>
    </p:spTree>
    <p:extLst>
      <p:ext uri="{BB962C8B-B14F-4D97-AF65-F5344CB8AC3E}">
        <p14:creationId xmlns:p14="http://schemas.microsoft.com/office/powerpoint/2010/main" val="183182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Časové nastavení – začátek realizace projektu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Začátek realizace:</a:t>
            </a:r>
          </a:p>
          <a:p>
            <a:pPr marL="342900" indent="-342900">
              <a:buFontTx/>
              <a:buChar char="-"/>
            </a:pPr>
            <a:r>
              <a:rPr lang="cs-CZ" dirty="0"/>
              <a:t>až 3 měsíce před dnem podání žádosti o podporu, nejdříve však 1. 5. 2022</a:t>
            </a:r>
          </a:p>
          <a:p>
            <a:pPr marL="342900" indent="-342900">
              <a:buFontTx/>
              <a:buChar char="-"/>
            </a:pPr>
            <a:r>
              <a:rPr lang="cs-CZ" dirty="0"/>
              <a:t>vždy 1. den v měsíci</a:t>
            </a:r>
          </a:p>
          <a:p>
            <a:endParaRPr lang="cs-CZ" dirty="0"/>
          </a:p>
          <a:p>
            <a:r>
              <a:rPr lang="cs-CZ" dirty="0"/>
              <a:t>Nejzazší datum začátku realizace projektu:  1. 1. 2024 (2letý projekt)</a:t>
            </a:r>
          </a:p>
          <a:p>
            <a:r>
              <a:rPr lang="cs-CZ" dirty="0"/>
              <a:t>                                                                              1. 1. 2023 (3letý projekt)</a:t>
            </a:r>
          </a:p>
          <a:p>
            <a:endParaRPr lang="cs-CZ" dirty="0"/>
          </a:p>
          <a:p>
            <a:r>
              <a:rPr lang="cs-CZ" dirty="0"/>
              <a:t>Nejzazší datum pro ukončení projektu: 31. 12. 2025</a:t>
            </a:r>
          </a:p>
          <a:p>
            <a:r>
              <a:rPr lang="cs-CZ" dirty="0"/>
              <a:t>Nejzazší datum pro ukončení realizace šablon ŠSP a ŠP: 31. 12. 2024</a:t>
            </a:r>
          </a:p>
        </p:txBody>
      </p:sp>
    </p:spTree>
    <p:extLst>
      <p:ext uri="{BB962C8B-B14F-4D97-AF65-F5344CB8AC3E}">
        <p14:creationId xmlns:p14="http://schemas.microsoft.com/office/powerpoint/2010/main" val="67706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01517" cy="4082143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Maximální výše dotace pro ZŠ do 179 žáků a MŠ </a:t>
            </a:r>
            <a:r>
              <a:rPr lang="cs-CZ" b="1" dirty="0"/>
              <a:t>= </a:t>
            </a:r>
            <a:r>
              <a:rPr lang="cs-CZ" sz="2400" dirty="0"/>
              <a:t>300.000 Kč pro subjekt + 3.000 Kč pro dítě/žáka</a:t>
            </a:r>
          </a:p>
          <a:p>
            <a:pPr marL="0" indent="0">
              <a:buNone/>
            </a:pPr>
            <a:r>
              <a:rPr lang="cs-CZ" dirty="0"/>
              <a:t>+ </a:t>
            </a:r>
            <a:r>
              <a:rPr lang="cs-CZ" sz="2400" dirty="0"/>
              <a:t>pro ŠD, ŠK v rámci MŠ/ZŠ: 2.500 Kč pro účastníka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Max. výše dotace pro ZŠ se 180 a více žáky </a:t>
            </a:r>
            <a:r>
              <a:rPr lang="cs-CZ" b="1" dirty="0"/>
              <a:t>= </a:t>
            </a:r>
            <a:r>
              <a:rPr lang="cs-CZ" sz="2400" dirty="0"/>
              <a:t>300.000 Kč pro subjekt + 3.000 Kč pro žáka</a:t>
            </a:r>
          </a:p>
          <a:p>
            <a:pPr marL="0" indent="0">
              <a:buNone/>
            </a:pPr>
            <a:r>
              <a:rPr lang="cs-CZ" sz="2400" dirty="0"/>
              <a:t>+</a:t>
            </a:r>
            <a:r>
              <a:rPr lang="cs-CZ" dirty="0"/>
              <a:t> </a:t>
            </a:r>
            <a:r>
              <a:rPr lang="cs-CZ" sz="2400" dirty="0"/>
              <a:t>max. možný úvazek pro </a:t>
            </a:r>
            <a:r>
              <a:rPr lang="cs-CZ" dirty="0"/>
              <a:t>ŠSP a ŠP</a:t>
            </a:r>
            <a:r>
              <a:rPr lang="cs-CZ" sz="2400" dirty="0"/>
              <a:t> do 31. 12. 2024</a:t>
            </a:r>
          </a:p>
          <a:p>
            <a:r>
              <a:rPr lang="cs-CZ" dirty="0"/>
              <a:t>+ </a:t>
            </a:r>
            <a:r>
              <a:rPr lang="cs-CZ" sz="2400" dirty="0"/>
              <a:t>pro ŠD, ŠK v rámci ZŠ: 2.500 Kč pro účastníka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6331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Maximální výše dotace pro SVČ, ZUŠ a samostatně zřízené ŠD, ŠK =</a:t>
            </a:r>
          </a:p>
          <a:p>
            <a:pPr marL="0" indent="0">
              <a:buNone/>
            </a:pPr>
            <a:r>
              <a:rPr lang="cs-CZ" sz="2400" dirty="0"/>
              <a:t>250.000 Kč pro subjekt + 2.500 Kč pro dítě/žáka/účastníka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Maximální výše </a:t>
            </a:r>
            <a:r>
              <a:rPr lang="cs-CZ" sz="2400" b="1" dirty="0"/>
              <a:t>dotace pro poradny =</a:t>
            </a:r>
          </a:p>
          <a:p>
            <a:pPr marL="0" indent="0">
              <a:buNone/>
            </a:pPr>
            <a:r>
              <a:rPr lang="cs-CZ" sz="2400" dirty="0"/>
              <a:t>součet max. úvazků ŠSP a ŠP za všechny spolupracující ZŠ</a:t>
            </a:r>
          </a:p>
          <a:p>
            <a:endParaRPr lang="cs-CZ" sz="2400" b="1" dirty="0"/>
          </a:p>
          <a:p>
            <a:r>
              <a:rPr lang="cs-CZ" sz="2400" b="1" dirty="0"/>
              <a:t>Minimální výše dotace pro všechny žadatele = 100.000,- Kč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4077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Zálohová platba </a:t>
            </a:r>
            <a:r>
              <a:rPr lang="cs-CZ" sz="2400" dirty="0"/>
              <a:t>– dle zákona č. 218/2000 Sb., </a:t>
            </a:r>
            <a:endParaRPr lang="cs-CZ" sz="24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zálohová platba ve výši 100% dotace po vydání PA </a:t>
            </a:r>
          </a:p>
          <a:p>
            <a:endParaRPr lang="cs-CZ" sz="2400" dirty="0"/>
          </a:p>
          <a:p>
            <a:r>
              <a:rPr lang="cs-CZ" sz="2400" dirty="0"/>
              <a:t>Podmínka: nejdříve 60 dní před začátkem realizace projektu</a:t>
            </a:r>
          </a:p>
          <a:p>
            <a:pPr>
              <a:buFontTx/>
              <a:buChar char="-"/>
            </a:pPr>
            <a:r>
              <a:rPr lang="cs-CZ" sz="2400" dirty="0"/>
              <a:t> pro soukromé a církevní </a:t>
            </a:r>
            <a:r>
              <a:rPr lang="cs-CZ" dirty="0"/>
              <a:t>příjemce</a:t>
            </a:r>
            <a:r>
              <a:rPr lang="cs-CZ" sz="2400" dirty="0"/>
              <a:t>: přímo na účet příjemce</a:t>
            </a:r>
          </a:p>
          <a:p>
            <a:pPr>
              <a:buFontTx/>
              <a:buChar char="-"/>
            </a:pPr>
            <a:r>
              <a:rPr lang="cs-CZ" sz="2400" dirty="0"/>
              <a:t> pro příjemce zřízené krajem: prostřednictvím kraje</a:t>
            </a:r>
          </a:p>
          <a:p>
            <a:pPr>
              <a:buFontTx/>
              <a:buChar char="-"/>
            </a:pPr>
            <a:r>
              <a:rPr lang="cs-CZ" sz="2400" dirty="0"/>
              <a:t> pro příjemce zřízené obcí: </a:t>
            </a:r>
            <a:r>
              <a:rPr lang="cs-CZ" dirty="0"/>
              <a:t>prostřednictvím kraje a následně obce/městské části</a:t>
            </a:r>
          </a:p>
          <a:p>
            <a:pPr>
              <a:buFontTx/>
              <a:buChar char="-"/>
            </a:pPr>
            <a:r>
              <a:rPr lang="cs-CZ" dirty="0"/>
              <a:t> pro příjemce zřízené DSO: prostřednictvím DSO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314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 – využití finančních prostředků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671888" cy="4082143"/>
          </a:xfrm>
        </p:spPr>
        <p:txBody>
          <a:bodyPr/>
          <a:lstStyle/>
          <a:p>
            <a:r>
              <a:rPr lang="cs-CZ" sz="2400" b="1" dirty="0"/>
              <a:t>Časová způsobilost výdaje</a:t>
            </a:r>
            <a:r>
              <a:rPr lang="cs-CZ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Posuzuje se ve vztahu k fyzické realizaci projektu (tj. od data zahájení do data  ukončení) - výzva umožňuje zahájit fyzickou realizace před vydáním právního aktu.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Pokud jsou aktivity zahájeny a ukončeny a výstupy dosaženy v době realizace, jsou jednotkové náklady vč. administrativních nákladů souvisejících s dosažením výstupů z hlediska času způsobilé.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Finanční prostředky nelze využít:</a:t>
            </a:r>
          </a:p>
          <a:p>
            <a:pPr>
              <a:buFontTx/>
              <a:buChar char="-"/>
            </a:pPr>
            <a:r>
              <a:rPr lang="cs-CZ" sz="2400" dirty="0"/>
              <a:t> na investiční výdaje (dotace je neinvestiční!)</a:t>
            </a:r>
          </a:p>
          <a:p>
            <a:pPr>
              <a:buFontTx/>
              <a:buChar char="-"/>
            </a:pPr>
            <a:r>
              <a:rPr lang="cs-CZ" sz="2400" dirty="0"/>
              <a:t> na výdaje hrazené z jiných zdrojů (např. nemocenská od 15. dne, doučování z NPO)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57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 – využití finančních prostředků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Využití finančních prostředků</a:t>
            </a:r>
            <a:endParaRPr lang="cs-CZ" sz="2400" b="1" dirty="0"/>
          </a:p>
          <a:p>
            <a:pPr>
              <a:buFontTx/>
              <a:buChar char="-"/>
            </a:pPr>
            <a:r>
              <a:rPr lang="cs-CZ" sz="2400" dirty="0"/>
              <a:t> finanční prostředky lze využívat napříč šablonami</a:t>
            </a:r>
          </a:p>
          <a:p>
            <a:pPr>
              <a:buFontTx/>
              <a:buChar char="-"/>
            </a:pPr>
            <a:r>
              <a:rPr lang="cs-CZ" sz="2400" dirty="0"/>
              <a:t> platy/mzdy, vč. odvodů, FSKP v personálních šablonách</a:t>
            </a:r>
          </a:p>
          <a:p>
            <a:pPr>
              <a:buFontTx/>
              <a:buChar char="-"/>
            </a:pPr>
            <a:r>
              <a:rPr lang="cs-CZ" sz="2400" dirty="0"/>
              <a:t> náklady na vzdělávání pracovníků – kurzy, odměna </a:t>
            </a:r>
            <a:r>
              <a:rPr lang="cs-CZ" dirty="0"/>
              <a:t>vzdělavateli, </a:t>
            </a:r>
            <a:r>
              <a:rPr lang="cs-CZ" sz="2400" dirty="0"/>
              <a:t>doprava, ubytování, literatura, pomůcky, softwary, … </a:t>
            </a:r>
          </a:p>
          <a:p>
            <a:pPr>
              <a:buFontTx/>
              <a:buChar char="-"/>
            </a:pPr>
            <a:r>
              <a:rPr lang="cs-CZ" sz="2400" dirty="0"/>
              <a:t> odměny za vedení aktivit (kluby, projektová výuka), za vedení a administraci projektu</a:t>
            </a:r>
          </a:p>
          <a:p>
            <a:pPr>
              <a:buFontTx/>
              <a:buChar char="-"/>
            </a:pPr>
            <a:r>
              <a:rPr lang="cs-CZ" sz="2400" dirty="0"/>
              <a:t> ICT technika a drobné vybavení pro realizaci aktivit, pro administraci projektu, pro archivaci projektu, kancelářský a spotřební materiál, … </a:t>
            </a:r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5700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Šablony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16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Kalkulačka šablon k žádosti o podporu</a:t>
            </a:r>
          </a:p>
          <a:p>
            <a:pPr>
              <a:buFontTx/>
              <a:buChar char="-"/>
            </a:pPr>
            <a:r>
              <a:rPr lang="cs-CZ" sz="2400" dirty="0"/>
              <a:t> povinná příloha žádosti o podporu</a:t>
            </a:r>
          </a:p>
          <a:p>
            <a:pPr>
              <a:buFontTx/>
              <a:buChar char="-"/>
            </a:pPr>
            <a:r>
              <a:rPr lang="cs-CZ" sz="2400" dirty="0"/>
              <a:t> počítá a hlídá min. a max. výši dotace pro subjekty (IZO), specifické cíle, …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</a:p>
          <a:p>
            <a:pPr>
              <a:buFontTx/>
              <a:buChar char="-"/>
            </a:pPr>
            <a:r>
              <a:rPr lang="cs-CZ" sz="2400" dirty="0"/>
              <a:t> ZŠ: </a:t>
            </a:r>
            <a:r>
              <a:rPr lang="cs-CZ" dirty="0"/>
              <a:t>dva údaje o počtu žáků (průměrný za období 2019-2021 pro pozice ŠP a ŠSP, počet žáků k 9/2021 pro ostatní šablony)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Kalkulačka šablon k </a:t>
            </a:r>
            <a:r>
              <a:rPr lang="cs-CZ" sz="2400" b="1" dirty="0" err="1"/>
              <a:t>ZoR</a:t>
            </a:r>
            <a:endParaRPr lang="cs-CZ" sz="2400" b="1" dirty="0"/>
          </a:p>
          <a:p>
            <a:pPr>
              <a:buFontTx/>
              <a:buChar char="-"/>
            </a:pPr>
            <a:r>
              <a:rPr lang="cs-CZ" sz="2400" dirty="0"/>
              <a:t> povinná příloha ke zprávám o realizaci – jeden soubor pro všechny </a:t>
            </a:r>
            <a:r>
              <a:rPr lang="cs-CZ" sz="2400" dirty="0" err="1"/>
              <a:t>ZoR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Kalkulačka změn </a:t>
            </a:r>
            <a:r>
              <a:rPr lang="cs-CZ" sz="2400" dirty="0"/>
              <a:t>- pro změny aktivit </a:t>
            </a:r>
          </a:p>
        </p:txBody>
      </p:sp>
    </p:spTree>
    <p:extLst>
      <p:ext uri="{BB962C8B-B14F-4D97-AF65-F5344CB8AC3E}">
        <p14:creationId xmlns:p14="http://schemas.microsoft.com/office/powerpoint/2010/main" val="248601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Místo realizace šablon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aktivity projektu (s výjimkou personálních šablon)  - ČR,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i mimo EU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Personální šablony – pou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ČR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Podmínky viz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PpŽaP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ZP, kap. 5.4</a:t>
            </a:r>
            <a:endParaRPr lang="cs-CZ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395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1086929"/>
            <a:ext cx="7756072" cy="1328468"/>
          </a:xfrm>
        </p:spPr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2415397"/>
            <a:ext cx="10564586" cy="33556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Hodnoticí 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ISKP21+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Pravidla pro žadatele a příjemce zjednodušených projektů </a:t>
            </a:r>
          </a:p>
        </p:txBody>
      </p:sp>
    </p:spTree>
    <p:extLst>
      <p:ext uri="{BB962C8B-B14F-4D97-AF65-F5344CB8AC3E}">
        <p14:creationId xmlns:p14="http://schemas.microsoft.com/office/powerpoint/2010/main" val="4034845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Personální šablony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Školní asistent MŠ, ZŠ</a:t>
            </a:r>
          </a:p>
          <a:p>
            <a:r>
              <a:rPr lang="cs-CZ" dirty="0"/>
              <a:t>Dvojjazyčný asistent MŠ, ZŠ</a:t>
            </a:r>
          </a:p>
          <a:p>
            <a:r>
              <a:rPr lang="cs-CZ" dirty="0"/>
              <a:t>Školní speciální pedagog ZŠ + Sdílení školní speciální pedagog ZŠ (poradny)</a:t>
            </a:r>
          </a:p>
          <a:p>
            <a:r>
              <a:rPr lang="cs-CZ" dirty="0"/>
              <a:t>Školní psycholog  ZŠ + Sdílení školní psycholog ZŠ (poradny)</a:t>
            </a:r>
          </a:p>
          <a:p>
            <a:r>
              <a:rPr lang="cs-CZ" dirty="0"/>
              <a:t>Sociální pedagog MŠ, ZŠ</a:t>
            </a:r>
          </a:p>
          <a:p>
            <a:r>
              <a:rPr lang="cs-CZ" dirty="0"/>
              <a:t>Kariérový poradce ZŠ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20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asistent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683740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3 děti/žáci ohrožení školním neúspěchem (do úvazku 1,0)</a:t>
            </a:r>
          </a:p>
          <a:p>
            <a:pPr marL="342900" indent="-342900">
              <a:buFontTx/>
              <a:buChar char="-"/>
            </a:pPr>
            <a:r>
              <a:rPr lang="cs-CZ" dirty="0"/>
              <a:t>MŠ: činnost chůvy – dvouleté děti</a:t>
            </a:r>
          </a:p>
          <a:p>
            <a:r>
              <a:rPr lang="cs-CZ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jako u pozice asistent pedagoga dle zák. č. 563/2004 Sb. (+ </a:t>
            </a:r>
            <a:r>
              <a:rPr lang="cs-CZ" dirty="0" err="1"/>
              <a:t>vyhl</a:t>
            </a:r>
            <a:r>
              <a:rPr lang="cs-CZ" dirty="0"/>
              <a:t>. č. 317/2005 Sb.) </a:t>
            </a:r>
          </a:p>
          <a:p>
            <a:pPr marL="342900" indent="-342900">
              <a:buFontTx/>
              <a:buChar char="-"/>
            </a:pPr>
            <a:r>
              <a:rPr lang="cs-CZ" dirty="0"/>
              <a:t>výjimka: nekvalifikovaný asistent, nutnost získat kvalifikaci do 1 roku od nástupu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(součástí Kalkulačky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/>
              <a:t>čestné prohlášení o přítomnosti min. 3 dětí/žáků ohrožených </a:t>
            </a:r>
            <a:r>
              <a:rPr lang="cs-CZ" dirty="0" err="1"/>
              <a:t>šk</a:t>
            </a:r>
            <a:r>
              <a:rPr lang="cs-CZ" dirty="0"/>
              <a:t>. neúspěchem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13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Dvojjazyčný školní asistent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1022360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1 dítě/žák s OMJ (do úvazku 1,0)</a:t>
            </a:r>
          </a:p>
          <a:p>
            <a:r>
              <a:rPr lang="cs-CZ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jako u pozice asistent pedagoga dle zákona č. 563/2004 Sb. (+ </a:t>
            </a:r>
            <a:r>
              <a:rPr lang="cs-CZ" dirty="0" err="1"/>
              <a:t>vyhl</a:t>
            </a:r>
            <a:r>
              <a:rPr lang="cs-CZ" dirty="0"/>
              <a:t>. č. 317/2005 Sb.) + cizí jazyk na komunikativní úrovni</a:t>
            </a:r>
          </a:p>
          <a:p>
            <a:pPr marL="342900" indent="-342900">
              <a:buFontTx/>
              <a:buChar char="-"/>
            </a:pPr>
            <a:r>
              <a:rPr lang="cs-CZ" dirty="0"/>
              <a:t>výjimka: nekvalifikovaný asistent, nutnost získat kvalifikaci do 1 roku od nástupu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(součástí Kalkulačky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/>
              <a:t>čestné prohlášení o přítomnosti min. 1 dítěte/žáka s OMJ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76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speciální pedagog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3 žáci s potřebou podpůrných opatření 1. stupně (do úvazku 1,0)</a:t>
            </a:r>
          </a:p>
          <a:p>
            <a:pPr marL="342900" indent="-342900">
              <a:buFontTx/>
              <a:buChar char="-"/>
            </a:pPr>
            <a:r>
              <a:rPr lang="cs-CZ" dirty="0"/>
              <a:t>stanovený úvazek dle institucionalizace = maximum v pracovněprávním dokumentu</a:t>
            </a:r>
          </a:p>
          <a:p>
            <a:r>
              <a:rPr lang="cs-CZ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dirty="0"/>
              <a:t>dle zákona č. 563/2004 Sb. ( + </a:t>
            </a:r>
            <a:r>
              <a:rPr lang="cs-CZ" dirty="0" err="1"/>
              <a:t>vyhl</a:t>
            </a:r>
            <a:r>
              <a:rPr lang="cs-CZ" dirty="0"/>
              <a:t>. č. 317/2005 Sb.)</a:t>
            </a:r>
          </a:p>
          <a:p>
            <a:pPr marL="342900" indent="-342900">
              <a:buFontTx/>
              <a:buChar char="-"/>
            </a:pPr>
            <a:r>
              <a:rPr lang="cs-CZ" dirty="0"/>
              <a:t>VŠ </a:t>
            </a:r>
            <a:r>
              <a:rPr lang="cs-CZ" dirty="0" err="1"/>
              <a:t>mgr.</a:t>
            </a:r>
            <a:r>
              <a:rPr lang="cs-CZ" dirty="0"/>
              <a:t> program zaměřený na </a:t>
            </a:r>
            <a:r>
              <a:rPr lang="cs-CZ" dirty="0" err="1"/>
              <a:t>specped</a:t>
            </a:r>
            <a:r>
              <a:rPr lang="cs-CZ" dirty="0"/>
              <a:t> a přípravu učitelů ZŠ/SŠ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(součástí Kalkulačky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/>
              <a:t>čestné prohlášení o přítomnosti min. 3 žáků s potřebou </a:t>
            </a:r>
            <a:r>
              <a:rPr lang="cs-CZ" dirty="0" err="1"/>
              <a:t>podpůr</a:t>
            </a:r>
            <a:r>
              <a:rPr lang="cs-CZ" dirty="0"/>
              <a:t>. opatření 1. stupně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790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psycholog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845897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3 žáci s potřebou podpůrných opatření 1. stupně (do úvazku 1,0)</a:t>
            </a:r>
          </a:p>
          <a:p>
            <a:pPr marL="342900" indent="-342900">
              <a:buFontTx/>
              <a:buChar char="-"/>
            </a:pPr>
            <a:r>
              <a:rPr lang="cs-CZ" dirty="0"/>
              <a:t>stanovený úvazek dle institucionalizace = maximum v pracovněprávním dokumentu</a:t>
            </a:r>
          </a:p>
          <a:p>
            <a:r>
              <a:rPr lang="cs-CZ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dirty="0"/>
              <a:t>dle zákona č. 563/2004 Sb.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(součástí Kalkulačky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/>
              <a:t>čestné prohlášení o přítomnosti min. 3 žáků s potřebou </a:t>
            </a:r>
            <a:r>
              <a:rPr lang="cs-CZ" dirty="0" err="1"/>
              <a:t>podpůr</a:t>
            </a:r>
            <a:r>
              <a:rPr lang="cs-CZ" dirty="0"/>
              <a:t>. opatření 1. stupně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518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pedagog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94951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3 děti/žáci ohrožení školním neúspěchem (do úvazku 1,0)</a:t>
            </a:r>
          </a:p>
          <a:p>
            <a:r>
              <a:rPr lang="cs-CZ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dirty="0"/>
              <a:t>VŠ obory sociální pedagogiky, VOŠ/VŠ v oblasti sociální práce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(součástí Kalkulačky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/>
              <a:t>čestné prohlášení o přítomnosti min. 3 dětí/žáků ohrožených </a:t>
            </a:r>
            <a:r>
              <a:rPr lang="cs-CZ" dirty="0" err="1"/>
              <a:t>šk</a:t>
            </a:r>
            <a:r>
              <a:rPr lang="cs-CZ" dirty="0"/>
              <a:t>. neúspěchem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13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Kariérový poradce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r>
              <a:rPr lang="cs-CZ" dirty="0"/>
              <a:t>Kvalifikace: 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 úvazku 0,1 uspořádá min. 2 individuální setkání měsíčně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počítá se celkový počet setkání: kumulativně za období realizace projektu</a:t>
            </a:r>
          </a:p>
          <a:p>
            <a:r>
              <a:rPr lang="cs-CZ" dirty="0"/>
              <a:t>(např. 0,1 na dobu 12 měsíců = celkem 24 individuálních setkání)</a:t>
            </a:r>
          </a:p>
          <a:p>
            <a:endParaRPr lang="cs-CZ" dirty="0"/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/>
              <a:t>sken splnění kvalifikačního požadavku (sken PS se školou na pozici </a:t>
            </a:r>
            <a:r>
              <a:rPr lang="cs-CZ" dirty="0" err="1"/>
              <a:t>ped</a:t>
            </a:r>
            <a:r>
              <a:rPr lang="cs-CZ" dirty="0"/>
              <a:t>. pracovníka)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+ evidence individuálních setkání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17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Jednotka personální šablony = produktivní hodina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nacenění 1 skutečně odpracované hod. (vč. nemocenské hrazené </a:t>
            </a:r>
            <a:r>
              <a:rPr lang="cs-CZ" dirty="0" err="1"/>
              <a:t>zaměstnavat</a:t>
            </a:r>
            <a:r>
              <a:rPr lang="cs-CZ" dirty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maximum: 1720 hodin při úvazku 1,0 za 12 po sobě jdoucích kalendářních měsíců</a:t>
            </a:r>
          </a:p>
          <a:p>
            <a:endParaRPr lang="cs-CZ" dirty="0"/>
          </a:p>
          <a:p>
            <a:r>
              <a:rPr lang="cs-CZ" dirty="0"/>
              <a:t>V 1720 hodinách je zohledněno 12 superhrubých platů. V tom započteno:</a:t>
            </a:r>
          </a:p>
          <a:p>
            <a:r>
              <a:rPr lang="cs-CZ" dirty="0"/>
              <a:t> - náhrada za dovolenou (až 8 týdnů/rok)</a:t>
            </a:r>
          </a:p>
          <a:p>
            <a:r>
              <a:rPr lang="cs-CZ" dirty="0"/>
              <a:t>- nemocenská od 15. dne/OČR (hrazené Správou soc. zabezpečení)</a:t>
            </a:r>
          </a:p>
          <a:p>
            <a:r>
              <a:rPr lang="cs-CZ" dirty="0"/>
              <a:t>- státní svátky/rok</a:t>
            </a:r>
          </a:p>
          <a:p>
            <a:r>
              <a:rPr lang="cs-CZ" dirty="0"/>
              <a:t>Pozn.: s nižším úvazkem nebo kratším pracovním poměrem adekvátně snížit počet produktivních hodin.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28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Jednotka personální šablony = produktivní hodina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r>
              <a:rPr lang="cs-CZ" dirty="0" err="1"/>
              <a:t>Naceněná</a:t>
            </a:r>
            <a:r>
              <a:rPr lang="cs-CZ" dirty="0"/>
              <a:t> 1 hodina práce obsahuje:</a:t>
            </a:r>
          </a:p>
          <a:p>
            <a:pPr marL="342900" indent="-342900">
              <a:buFontTx/>
              <a:buChar char="-"/>
            </a:pPr>
            <a:r>
              <a:rPr lang="cs-CZ" dirty="0"/>
              <a:t>peníze na aktuální plat/mzdu</a:t>
            </a:r>
          </a:p>
          <a:p>
            <a:pPr marL="342900" indent="-342900">
              <a:buFontTx/>
              <a:buChar char="-"/>
            </a:pPr>
            <a:r>
              <a:rPr lang="cs-CZ" dirty="0"/>
              <a:t>rezerva na dovolenou </a:t>
            </a:r>
          </a:p>
          <a:p>
            <a:pPr marL="342900" indent="-342900">
              <a:buFontTx/>
              <a:buChar char="-"/>
            </a:pPr>
            <a:r>
              <a:rPr lang="cs-CZ" dirty="0"/>
              <a:t>rezerva na státní svátky</a:t>
            </a:r>
          </a:p>
          <a:p>
            <a:pPr marL="342900" indent="-342900">
              <a:buFontTx/>
              <a:buChar char="-"/>
            </a:pPr>
            <a:r>
              <a:rPr lang="cs-CZ" dirty="0"/>
              <a:t>režijní náklady</a:t>
            </a:r>
          </a:p>
          <a:p>
            <a:endParaRPr lang="cs-CZ" dirty="0"/>
          </a:p>
          <a:p>
            <a:r>
              <a:rPr lang="cs-CZ" b="1" dirty="0"/>
              <a:t>Jak hodiny počítat</a:t>
            </a:r>
            <a:r>
              <a:rPr lang="cs-CZ" dirty="0"/>
              <a:t>: na základě mzdové evidence (docházkový systém/podklady pro zpracování mezd) uvést do Kalkulačky k </a:t>
            </a:r>
            <a:r>
              <a:rPr lang="cs-CZ" dirty="0" err="1"/>
              <a:t>ZoR</a:t>
            </a:r>
            <a:r>
              <a:rPr lang="cs-CZ" dirty="0"/>
              <a:t> počet skutečně odpracovaných hodin (vč. nemocenské hrazené zaměstnavatelem) a výši sjednaného úvazku (kalkulačka vše hlídá). </a:t>
            </a:r>
          </a:p>
        </p:txBody>
      </p:sp>
    </p:spTree>
    <p:extLst>
      <p:ext uri="{BB962C8B-B14F-4D97-AF65-F5344CB8AC3E}">
        <p14:creationId xmlns:p14="http://schemas.microsoft.com/office/powerpoint/2010/main" val="3786033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Vzdělávání pracovníků ve vzdělávání (8 hod)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1176211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MŠ/ZŠ/ŠD/ŠK/SVČ/ZUŠ</a:t>
            </a:r>
          </a:p>
          <a:p>
            <a:pPr marL="342900" indent="-342900">
              <a:buFontTx/>
              <a:buChar char="-"/>
            </a:pPr>
            <a:r>
              <a:rPr lang="cs-CZ" dirty="0"/>
              <a:t>pedagogičtí, nepedagogičtí a ostatní pracovníci</a:t>
            </a:r>
          </a:p>
          <a:p>
            <a:pPr marL="342900" indent="-342900">
              <a:buFontTx/>
              <a:buChar char="-"/>
            </a:pPr>
            <a:r>
              <a:rPr lang="cs-CZ" b="1" dirty="0"/>
              <a:t>akreditované i neakreditované kurzy, stáže u zaměstnavatelů, supervize/</a:t>
            </a:r>
            <a:r>
              <a:rPr lang="cs-CZ" b="1" dirty="0" err="1"/>
              <a:t>mentoring</a:t>
            </a:r>
            <a:r>
              <a:rPr lang="cs-CZ" b="1" dirty="0"/>
              <a:t>/</a:t>
            </a:r>
            <a:r>
              <a:rPr lang="cs-CZ" b="1" dirty="0" err="1"/>
              <a:t>koučink</a:t>
            </a:r>
            <a:endParaRPr lang="cs-CZ" b="1" dirty="0"/>
          </a:p>
          <a:p>
            <a:pPr marL="342900" indent="-342900">
              <a:buFontTx/>
              <a:buChar char="-"/>
            </a:pPr>
            <a:r>
              <a:rPr lang="cs-CZ" dirty="0"/>
              <a:t>prezenčně i distančně (synchronní forma, doložit printscreen) </a:t>
            </a:r>
          </a:p>
          <a:p>
            <a:pPr marL="342900" indent="-342900">
              <a:buFontTx/>
              <a:buChar char="-"/>
            </a:pPr>
            <a:r>
              <a:rPr lang="cs-CZ" dirty="0"/>
              <a:t>témata: viz Přehled šablon, kap. 4.1 Témata aktivit</a:t>
            </a:r>
          </a:p>
          <a:p>
            <a:pPr marL="342900" indent="-342900">
              <a:buFontTx/>
              <a:buChar char="-"/>
            </a:pPr>
            <a:r>
              <a:rPr lang="cs-CZ" dirty="0"/>
              <a:t>1 šablona = 8 hodin, ale lze složit z více aktivit </a:t>
            </a:r>
          </a:p>
          <a:p>
            <a:pPr marL="342900" indent="-342900">
              <a:buFontTx/>
              <a:buChar char="-"/>
            </a:pPr>
            <a:r>
              <a:rPr lang="cs-CZ" dirty="0"/>
              <a:t>výstupem aktivity je osvědčení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stanoveny požadavky na supervizora/mentora/kouče: VŠ + výcvikový program + ne zaměstnanec školy min. 1 rok před zahájením aktivity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2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informace k výzvě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r>
              <a:rPr lang="cs-CZ" b="1" dirty="0"/>
              <a:t>Výzva č. 02_22_002 </a:t>
            </a:r>
          </a:p>
          <a:p>
            <a:r>
              <a:rPr lang="cs-CZ" b="1" dirty="0">
                <a:hlinkClick r:id="rId2"/>
              </a:rPr>
              <a:t>https://opjak.cz/vyzvy/</a:t>
            </a:r>
            <a:endParaRPr lang="cs-CZ" b="1" dirty="0"/>
          </a:p>
          <a:p>
            <a:endParaRPr lang="cs-C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58770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Spolupráce pracovníků ve vzdělávání (8 hod)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248033"/>
            <a:ext cx="10834635" cy="432001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MŠ/ZŠ/ŠD/ŠK/SVČ/ZUŠ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podpora profesního růstu pomocí vzájemné spolupráce a sdílení zkušeností se zapojením lektora</a:t>
            </a:r>
          </a:p>
          <a:p>
            <a:pPr marL="342900" indent="-342900">
              <a:buFontTx/>
              <a:buChar char="-"/>
            </a:pPr>
            <a:r>
              <a:rPr lang="cs-CZ" dirty="0"/>
              <a:t>pedagogičtí i nepedagogičtí pracovníci ve vzdělávání, popř. studenti (skupinka,  z nichž min. 1 účastník se vzdělává 8 hodin)</a:t>
            </a:r>
          </a:p>
          <a:p>
            <a:pPr marL="342900" indent="-342900">
              <a:buFontTx/>
              <a:buChar char="-"/>
            </a:pPr>
            <a:r>
              <a:rPr lang="cs-CZ" dirty="0"/>
              <a:t>lektor: pracovníci ve vzdělávání školy/školského zařízení, pracovníci v oblasti neformálního vzdělávání dětí a mládeže, odborníci z praxe</a:t>
            </a:r>
          </a:p>
          <a:p>
            <a:pPr marL="342900" indent="-342900">
              <a:buFontTx/>
              <a:buChar char="-"/>
            </a:pPr>
            <a:r>
              <a:rPr lang="cs-CZ" dirty="0"/>
              <a:t>prezenční i distanční (online synchronní výuka, doložit printscreen)</a:t>
            </a:r>
          </a:p>
          <a:p>
            <a:pPr marL="342900" indent="-342900">
              <a:buFontTx/>
              <a:buChar char="-"/>
            </a:pPr>
            <a:r>
              <a:rPr lang="cs-CZ" dirty="0"/>
              <a:t>témata: viz Přehled šablon, kap. 4.1 Témata aktivit</a:t>
            </a:r>
          </a:p>
          <a:p>
            <a:pPr marL="342900" indent="-342900">
              <a:buFontTx/>
              <a:buChar char="-"/>
            </a:pPr>
            <a:r>
              <a:rPr lang="cs-CZ" dirty="0"/>
              <a:t>cyklus spolupráce: příprava, realizace (</a:t>
            </a:r>
            <a:r>
              <a:rPr lang="cs-CZ" b="1" dirty="0"/>
              <a:t>hospitace ve výuce nebo návštěva v jiné škole/školském zařízení nebo </a:t>
            </a:r>
            <a:r>
              <a:rPr lang="cs-CZ" b="1" dirty="0" err="1"/>
              <a:t>minilekce</a:t>
            </a:r>
            <a:r>
              <a:rPr lang="cs-CZ" b="1" dirty="0"/>
              <a:t> ve výuce</a:t>
            </a:r>
            <a:r>
              <a:rPr lang="cs-CZ" dirty="0"/>
              <a:t>), reflexe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26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Inovativní vzdělávání (32 hod)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sz="2000" dirty="0"/>
              <a:t>MŠ/ZŠ/ŠD/ŠK/SVČ/ZUŠ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aktivita pro skupinu dětí/žáků, z nichž min. 1 žák ohrožený školním neúspěchem bude podpořen blokem 32 hodin během 12 měsíců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Témata: viz Přehled šablon, kap. 4.1 Témata aktivit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Forma podpory: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projektová výuka ve škole a mimo (</a:t>
            </a:r>
            <a:r>
              <a:rPr lang="cs-CZ" sz="2000" dirty="0" err="1"/>
              <a:t>proj</a:t>
            </a:r>
            <a:r>
              <a:rPr lang="cs-CZ" sz="2000" dirty="0"/>
              <a:t>. výuka mimo školu pouze prezenčně)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tandemová výuka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vzdělávání s využitím nových technologií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zážitková pedagogika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propojování formálního a neformálního vzdělávání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aktivizující metody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11184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Podpora dětí/žáků s </a:t>
            </a:r>
            <a:r>
              <a:rPr lang="cs-CZ" dirty="0" err="1"/>
              <a:t>omj</a:t>
            </a:r>
            <a:r>
              <a:rPr lang="cs-CZ" dirty="0"/>
              <a:t> (1 žák/32 hod)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MŠ/ZŠ/SŠ</a:t>
            </a:r>
          </a:p>
          <a:p>
            <a:pPr marL="342900" indent="-342900">
              <a:buFontTx/>
              <a:buChar char="-"/>
            </a:pPr>
            <a:r>
              <a:rPr lang="cs-CZ" dirty="0"/>
              <a:t>definice žáka s OMJ v šabloně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podpora prostřednictvím doučování češtiny, částečně i mimo školu  (muzeum, knihovna, výlet), lze i distančně (doložit printscreen)</a:t>
            </a:r>
          </a:p>
          <a:p>
            <a:pPr marL="342900" indent="-342900">
              <a:buFontTx/>
              <a:buChar char="-"/>
            </a:pPr>
            <a:r>
              <a:rPr lang="cs-CZ" dirty="0"/>
              <a:t>pro min.  1 žáka s OMJ, lze i individuálně či v odůvodněných případech distančně</a:t>
            </a:r>
          </a:p>
          <a:p>
            <a:pPr marL="342900" indent="-342900">
              <a:buFontTx/>
              <a:buChar char="-"/>
            </a:pPr>
            <a:r>
              <a:rPr lang="cs-CZ" dirty="0"/>
              <a:t>aktivita probíhá nad rámec vyučování (včetně prázdnin) během 12 měsíců</a:t>
            </a:r>
          </a:p>
          <a:p>
            <a:pPr marL="342900" indent="-342900">
              <a:buFontTx/>
              <a:buChar char="-"/>
            </a:pPr>
            <a:r>
              <a:rPr lang="cs-CZ" dirty="0"/>
              <a:t>nelze zahrnout děti/žáky s OMJ s nárokem na podporu dle vyhlášky č. 14/2005 Sb. a č. 48/2005</a:t>
            </a:r>
          </a:p>
        </p:txBody>
      </p:sp>
    </p:spTree>
    <p:extLst>
      <p:ext uri="{BB962C8B-B14F-4D97-AF65-F5344CB8AC3E}">
        <p14:creationId xmlns:p14="http://schemas.microsoft.com/office/powerpoint/2010/main" val="423109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Odborně zaměřená tematická a komunitní setkání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485899"/>
            <a:ext cx="10834635" cy="4082143"/>
          </a:xfrm>
        </p:spPr>
        <p:txBody>
          <a:bodyPr/>
          <a:lstStyle/>
          <a:p>
            <a:r>
              <a:rPr lang="cs-CZ" dirty="0"/>
              <a:t>(1 hod = 60 min.)</a:t>
            </a:r>
          </a:p>
          <a:p>
            <a:pPr marL="342900" indent="-342900">
              <a:buFontTx/>
              <a:buChar char="-"/>
            </a:pPr>
            <a:r>
              <a:rPr lang="cs-CZ" dirty="0"/>
              <a:t>MŠ/ZŠ/ŠD/ŠK/SVČ</a:t>
            </a:r>
          </a:p>
          <a:p>
            <a:pPr marL="457200" indent="-457200">
              <a:buAutoNum type="arabicPeriod"/>
            </a:pPr>
            <a:r>
              <a:rPr lang="cs-CZ" dirty="0"/>
              <a:t>Odborně zaměřená aktivita pro skupinu rodičů za účasti externího odborníka</a:t>
            </a:r>
          </a:p>
          <a:p>
            <a:pPr marL="457200" indent="-457200">
              <a:buAutoNum type="arabicPeriod"/>
            </a:pPr>
            <a:r>
              <a:rPr lang="cs-CZ" dirty="0"/>
              <a:t>Volnočasová komunitní setkávání s rodiči/veřejností za účasti odborníka či odborného týmu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Zapojení všech aktérů do přípravy, realizace a vyhodnocení aktivity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Počet účastníků není stanoven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Forma setkání: přednášky s aktivním zapojením veřejnosti v diskusi, workshopy/výstavy/divadelní a kulturní aktivity, další aktivity ve spolupráci s organizacemi (NNO, veřejná správa, DDM, …).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55370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Specifické datové položky (</a:t>
            </a:r>
            <a:r>
              <a:rPr lang="cs-CZ" dirty="0" err="1"/>
              <a:t>sdp</a:t>
            </a:r>
            <a:r>
              <a:rPr lang="cs-CZ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= záložka (obrazovka) v IS KP21+, na které bude podrobněji specifikována realizace těchto šablon: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personální šablony (počty osob, úvazky)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inovativní vzdělávání (vybraná témata v realizaci)</a:t>
            </a:r>
          </a:p>
          <a:p>
            <a:endParaRPr lang="cs-CZ" dirty="0"/>
          </a:p>
          <a:p>
            <a:r>
              <a:rPr lang="cs-CZ" dirty="0"/>
              <a:t>Žádost o podporu: vybrat obrazovka v ISKP21+, ponechat prázdnou (vyplnit 0)</a:t>
            </a:r>
          </a:p>
          <a:p>
            <a:endParaRPr lang="cs-CZ" dirty="0"/>
          </a:p>
          <a:p>
            <a:r>
              <a:rPr lang="cs-CZ" dirty="0"/>
              <a:t>Zpráva o realizaci: vybrat SDP k vykázaným šablonám, vyplnit požadované hodnoty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3525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14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7F934CC-AB6E-491C-AF00-7DD97C5B3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48429"/>
              </p:ext>
            </p:extLst>
          </p:nvPr>
        </p:nvGraphicFramePr>
        <p:xfrm>
          <a:off x="832757" y="1355269"/>
          <a:ext cx="8224979" cy="4400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209">
                  <a:extLst>
                    <a:ext uri="{9D8B030D-6E8A-4147-A177-3AD203B41FA5}">
                      <a16:colId xmlns:a16="http://schemas.microsoft.com/office/drawing/2014/main" val="703273403"/>
                    </a:ext>
                  </a:extLst>
                </a:gridCol>
                <a:gridCol w="5663467">
                  <a:extLst>
                    <a:ext uri="{9D8B030D-6E8A-4147-A177-3AD203B41FA5}">
                      <a16:colId xmlns:a16="http://schemas.microsoft.com/office/drawing/2014/main" val="732192645"/>
                    </a:ext>
                  </a:extLst>
                </a:gridCol>
                <a:gridCol w="1717303">
                  <a:extLst>
                    <a:ext uri="{9D8B030D-6E8A-4147-A177-3AD203B41FA5}">
                      <a16:colId xmlns:a16="http://schemas.microsoft.com/office/drawing/2014/main" val="1220613825"/>
                    </a:ext>
                  </a:extLst>
                </a:gridCol>
              </a:tblGrid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600 000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Celkový počet účastníků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111904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>
                          <a:effectLst/>
                        </a:rPr>
                        <a:t>525 102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Počet pracovníků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375152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510 102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podporovaných organizací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00803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508 102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ovlivněných intervencí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6056568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515 102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dětí, žáků, studentů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289135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517 102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Romů ovlivněných intervencí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092146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516 112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s potřebou podpůrných opatření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2635877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516 113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s OMJ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294747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5C33F12-F2A1-4113-BA73-C2F9D99B5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24727"/>
              </p:ext>
            </p:extLst>
          </p:nvPr>
        </p:nvGraphicFramePr>
        <p:xfrm>
          <a:off x="9057736" y="1350817"/>
          <a:ext cx="1409700" cy="4404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392033025"/>
                    </a:ext>
                  </a:extLst>
                </a:gridCol>
              </a:tblGrid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IS ESF, karta účastníka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6225500"/>
                  </a:ext>
                </a:extLst>
              </a:tr>
              <a:tr h="5565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jmenný seznam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6912262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úrovni RED_IZO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1598705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úrovni IZO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9984621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7692432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7383897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394559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248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70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- organizace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ctr"/>
            <a:r>
              <a:rPr lang="cs-CZ" b="1" dirty="0"/>
              <a:t>510 102  Počet podporovaných organizací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povinný k naplnění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na úrovni RED_IZO (IČ)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vykázat v </a:t>
            </a:r>
            <a:r>
              <a:rPr lang="cs-CZ" dirty="0" err="1"/>
              <a:t>ZoR</a:t>
            </a:r>
            <a:r>
              <a:rPr lang="cs-CZ" dirty="0"/>
              <a:t> č. 1!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508 102   Počet organizací ovlivněných intervencí</a:t>
            </a:r>
            <a:endParaRPr lang="cs-CZ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povinný k naplnění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na úrovni IZO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vykázat v </a:t>
            </a:r>
            <a:r>
              <a:rPr lang="cs-CZ" dirty="0" err="1"/>
              <a:t>ZZoR</a:t>
            </a:r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26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- pracovníci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406901"/>
          </a:xfrm>
        </p:spPr>
        <p:txBody>
          <a:bodyPr/>
          <a:lstStyle/>
          <a:p>
            <a:pPr fontAlgn="ctr"/>
            <a:r>
              <a:rPr lang="cs-CZ" b="1" dirty="0"/>
              <a:t>600 000  Celkový počet účastníků</a:t>
            </a:r>
          </a:p>
          <a:p>
            <a:pPr marL="342900" indent="-342900" fontAlgn="ctr">
              <a:buFontTx/>
              <a:buChar char="-"/>
            </a:pPr>
            <a:r>
              <a:rPr lang="cs-CZ" dirty="0"/>
              <a:t>nepovinný k naplnění + povinný k výběru, budou-li šablony: Vzdělávání pracovníků, Spolupráce pracovníků</a:t>
            </a:r>
          </a:p>
          <a:p>
            <a:pPr marL="342900" indent="-342900" fontAlgn="ctr">
              <a:buFontTx/>
              <a:buChar char="-"/>
            </a:pPr>
            <a:r>
              <a:rPr lang="cs-CZ" dirty="0"/>
              <a:t>IS ESF21+ (karta účastníka)</a:t>
            </a:r>
          </a:p>
          <a:p>
            <a:pPr marL="342900" indent="-342900" fontAlgn="ctr">
              <a:buFontTx/>
              <a:buChar char="-"/>
            </a:pPr>
            <a:r>
              <a:rPr lang="cs-CZ" dirty="0"/>
              <a:t>všichni pracovníci příjemce dotace, kterým je hrazeno vzdělávání z dotace</a:t>
            </a:r>
          </a:p>
          <a:p>
            <a:pPr fontAlgn="ctr"/>
            <a:endParaRPr lang="cs-CZ" dirty="0"/>
          </a:p>
          <a:p>
            <a:pPr fontAlgn="ctr"/>
            <a:r>
              <a:rPr lang="cs-CZ" b="1" dirty="0"/>
              <a:t>525 102   Počet pracovníků ovlivněných intervencí</a:t>
            </a:r>
            <a:endParaRPr lang="cs-CZ" dirty="0"/>
          </a:p>
          <a:p>
            <a:pPr fontAlgn="ctr"/>
            <a:r>
              <a:rPr lang="cs-CZ" dirty="0"/>
              <a:t>= vykazuje se jako 600 000 + navíc pracovníci z jiných škol/školských zařízení při sdílení zkušeností</a:t>
            </a:r>
          </a:p>
          <a:p>
            <a:pPr fontAlgn="ctr"/>
            <a:r>
              <a:rPr lang="cs-CZ" dirty="0"/>
              <a:t>- jmenný seznam pracovníků nejpozději v </a:t>
            </a:r>
            <a:r>
              <a:rPr lang="cs-CZ" dirty="0" err="1"/>
              <a:t>ZZoR</a:t>
            </a:r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77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– děti, žáci, studenti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13067" cy="4082143"/>
          </a:xfrm>
        </p:spPr>
        <p:txBody>
          <a:bodyPr/>
          <a:lstStyle/>
          <a:p>
            <a:pPr fontAlgn="ctr"/>
            <a:r>
              <a:rPr lang="cs-CZ" b="1" dirty="0"/>
              <a:t>- </a:t>
            </a:r>
            <a:r>
              <a:rPr lang="cs-CZ" dirty="0"/>
              <a:t>povinné k výběru, nepovinné k naplnění, vykázat v </a:t>
            </a:r>
            <a:r>
              <a:rPr lang="cs-CZ" dirty="0" err="1"/>
              <a:t>ZZoR</a:t>
            </a:r>
            <a:r>
              <a:rPr lang="cs-CZ" dirty="0"/>
              <a:t> </a:t>
            </a:r>
          </a:p>
          <a:p>
            <a:pPr fontAlgn="ctr"/>
            <a:r>
              <a:rPr lang="cs-CZ" b="1" dirty="0"/>
              <a:t>515 102   </a:t>
            </a:r>
            <a:r>
              <a:rPr lang="cs-CZ" dirty="0"/>
              <a:t>Počet dětí, žáků a studentů ovlivněných intervencí</a:t>
            </a:r>
          </a:p>
          <a:p>
            <a:pPr fontAlgn="ctr"/>
            <a:endParaRPr lang="cs-CZ" dirty="0"/>
          </a:p>
          <a:p>
            <a:pPr fontAlgn="ctr"/>
            <a:r>
              <a:rPr lang="cs-CZ" b="1" dirty="0"/>
              <a:t>517 102   </a:t>
            </a:r>
            <a:r>
              <a:rPr lang="cs-CZ" dirty="0"/>
              <a:t>Počet dětí a žáků Romů ovlivněných intervencí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516 112   </a:t>
            </a:r>
            <a:r>
              <a:rPr lang="cs-CZ" dirty="0"/>
              <a:t>Počet dětí a žáků s potřebou podpůrných opatření ovlivněných intervencí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516 113   </a:t>
            </a:r>
            <a:r>
              <a:rPr lang="cs-CZ" dirty="0"/>
              <a:t>Počet dětí a žáků s OMJ ovlivněných intervencí</a:t>
            </a:r>
          </a:p>
        </p:txBody>
      </p:sp>
    </p:spTree>
    <p:extLst>
      <p:ext uri="{BB962C8B-B14F-4D97-AF65-F5344CB8AC3E}">
        <p14:creationId xmlns:p14="http://schemas.microsoft.com/office/powerpoint/2010/main" val="204968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Časové nastavení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Datum vyhlášení výzvy: 25. května 2022</a:t>
            </a:r>
          </a:p>
          <a:p>
            <a:r>
              <a:rPr lang="cs-CZ" dirty="0"/>
              <a:t>Datum ukončení příjmu žádostí: 28. 4. 2023 ve 14 hodin</a:t>
            </a:r>
          </a:p>
          <a:p>
            <a:r>
              <a:rPr lang="cs-CZ" dirty="0"/>
              <a:t>Délka projektů: 24 – 36 měsíců</a:t>
            </a:r>
          </a:p>
          <a:p>
            <a:r>
              <a:rPr lang="cs-CZ" dirty="0"/>
              <a:t>Sledovaná období: 3 (9/9/6-18)</a:t>
            </a:r>
          </a:p>
          <a:p>
            <a:r>
              <a:rPr lang="cs-CZ" dirty="0"/>
              <a:t>Nejzazší datum pro ukončení projektu: 31. 12. 2025 (31. 12. 2024)</a:t>
            </a:r>
          </a:p>
          <a:p>
            <a:endParaRPr lang="cs-CZ" dirty="0"/>
          </a:p>
          <a:p>
            <a:r>
              <a:rPr lang="cs-CZ" dirty="0"/>
              <a:t>Návaznost na výzvy v OP VVV: </a:t>
            </a:r>
          </a:p>
          <a:p>
            <a:pPr marL="342900" indent="-342900">
              <a:buFontTx/>
              <a:buChar char="-"/>
            </a:pPr>
            <a:r>
              <a:rPr lang="cs-CZ" dirty="0"/>
              <a:t>nesmí být souběh projektů: 80/81</a:t>
            </a:r>
          </a:p>
          <a:p>
            <a:pPr marL="342900" indent="-342900">
              <a:buFontTx/>
              <a:buChar char="-"/>
            </a:pPr>
            <a:r>
              <a:rPr lang="cs-CZ" dirty="0"/>
              <a:t>může být souběh projektů, ale ne aktivit: výzva 75</a:t>
            </a:r>
          </a:p>
        </p:txBody>
      </p:sp>
    </p:spTree>
    <p:extLst>
      <p:ext uri="{BB962C8B-B14F-4D97-AF65-F5344CB8AC3E}">
        <p14:creationId xmlns:p14="http://schemas.microsoft.com/office/powerpoint/2010/main" val="2958520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Hodnoticí proces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400" y="3529232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                                                                                                                                                      .</a:t>
            </a:r>
          </a:p>
        </p:txBody>
      </p:sp>
    </p:spTree>
    <p:extLst>
      <p:ext uri="{BB962C8B-B14F-4D97-AF65-F5344CB8AC3E}">
        <p14:creationId xmlns:p14="http://schemas.microsoft.com/office/powerpoint/2010/main" val="956872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Hodnoticí proces 3- 5 měsíců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858500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Podání žádosti o podporu</a:t>
            </a:r>
          </a:p>
          <a:p>
            <a:pPr marL="342900" indent="-342900">
              <a:buFontTx/>
              <a:buChar char="-"/>
            </a:pPr>
            <a:r>
              <a:rPr lang="cs-CZ" dirty="0"/>
              <a:t>elektronicky podepsat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podat (tzv. </a:t>
            </a:r>
            <a:r>
              <a:rPr lang="cs-CZ" b="1" dirty="0"/>
              <a:t>ruční </a:t>
            </a:r>
            <a:r>
              <a:rPr lang="cs-CZ" dirty="0"/>
              <a:t>podání)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Kontrola formálních náležitostí a přijatelnosti – napravitelná/nenapravitelná kritéria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Vyrozumění – automatická depeše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Příprava právního aktu (PA)</a:t>
            </a:r>
          </a:p>
          <a:p>
            <a:pPr marL="342900" indent="-342900">
              <a:buFontTx/>
              <a:buChar char="-"/>
            </a:pPr>
            <a:r>
              <a:rPr lang="cs-CZ" dirty="0"/>
              <a:t>režim de </a:t>
            </a:r>
            <a:r>
              <a:rPr lang="cs-CZ" dirty="0" err="1"/>
              <a:t>minimis</a:t>
            </a:r>
            <a:r>
              <a:rPr lang="cs-CZ" dirty="0"/>
              <a:t>: Prohlášení o propojenosti s ostatními podniky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Vydání PA a zaslání zálohové platby </a:t>
            </a:r>
          </a:p>
        </p:txBody>
      </p:sp>
    </p:spTree>
    <p:extLst>
      <p:ext uri="{BB962C8B-B14F-4D97-AF65-F5344CB8AC3E}">
        <p14:creationId xmlns:p14="http://schemas.microsoft.com/office/powerpoint/2010/main" val="4082692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F85BBF-149A-4FB9-934D-C9A560775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Přílohy žádosti o podporu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Všichni žadatelé:</a:t>
            </a:r>
          </a:p>
          <a:p>
            <a:r>
              <a:rPr lang="cs-CZ" sz="2400" dirty="0"/>
              <a:t>Kalkulačka šablon, vč. zdůvodnění naplňování koncepce školy/ŠAP pomocí šablon</a:t>
            </a:r>
          </a:p>
          <a:p>
            <a:r>
              <a:rPr lang="cs-CZ" sz="2400" dirty="0"/>
              <a:t>Prohlášení o přijatelnosti</a:t>
            </a:r>
          </a:p>
          <a:p>
            <a:pPr marL="0" indent="0">
              <a:buNone/>
            </a:pPr>
            <a:r>
              <a:rPr lang="cs-CZ" sz="2400" b="1" dirty="0"/>
              <a:t>Školy/školská zařízení zřízená DSO – navíc: </a:t>
            </a:r>
          </a:p>
          <a:p>
            <a:r>
              <a:rPr lang="cs-CZ" sz="2400" dirty="0"/>
              <a:t>Doklad o bankovním účtu zřizovatele (kopie)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b="1" dirty="0"/>
              <a:t>MŠ, ZŠ, ŠD, ŠK, ZUŠ, SVČ </a:t>
            </a:r>
            <a:r>
              <a:rPr lang="cs-CZ" sz="2400" dirty="0"/>
              <a:t>vyplní v aplikaci MŠMT </a:t>
            </a:r>
            <a:r>
              <a:rPr lang="cs-CZ" u="sng" dirty="0">
                <a:hlinkClick r:id="rId3"/>
              </a:rPr>
              <a:t>https://evaluace.opjak.cz/</a:t>
            </a:r>
            <a:r>
              <a:rPr lang="cs-CZ" sz="2400" dirty="0"/>
              <a:t> </a:t>
            </a:r>
            <a:r>
              <a:rPr lang="cs-CZ" sz="2400" b="1" dirty="0"/>
              <a:t>evaluační dotazník</a:t>
            </a:r>
            <a:r>
              <a:rPr lang="cs-CZ" sz="2400" dirty="0"/>
              <a:t> – bude </a:t>
            </a:r>
            <a:r>
              <a:rPr lang="cs-CZ" dirty="0"/>
              <a:t>k dispozici hodnotiteli, </a:t>
            </a:r>
            <a:r>
              <a:rPr lang="cs-CZ" sz="2400" dirty="0"/>
              <a:t>nejedná se o přílohu žádosti o podporu. Nevyplňují poradny a samostatně zřízené ŠD/ŠK. </a:t>
            </a:r>
            <a:endParaRPr lang="cs-CZ" sz="2400" dirty="0">
              <a:highlight>
                <a:srgbClr val="FFFF00"/>
              </a:highlight>
            </a:endParaRP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7385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2617E85-F430-4E46-932B-22A41F26C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Přílohy žádosti o podporu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781488" cy="4082143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Soukromé/církevní školy a školská zařízení - navíc:</a:t>
            </a:r>
          </a:p>
          <a:p>
            <a:r>
              <a:rPr lang="cs-CZ" sz="2400" dirty="0"/>
              <a:t>Čestné prohlášení o výběru režimu veřejné podpory</a:t>
            </a:r>
          </a:p>
          <a:p>
            <a:r>
              <a:rPr lang="cs-CZ" sz="2400" dirty="0"/>
              <a:t>Doklad o bezdlužnosti (vůči FÚ a SSZ)</a:t>
            </a:r>
          </a:p>
          <a:p>
            <a:r>
              <a:rPr lang="cs-CZ" sz="2400" dirty="0"/>
              <a:t>Doklad o bankovním účtu/podúčtu (kopie)</a:t>
            </a:r>
          </a:p>
          <a:p>
            <a:r>
              <a:rPr lang="cs-CZ" sz="2400" dirty="0"/>
              <a:t>(Prokázání vlastnické struktury, pokud nelze ověřit ve veřejných rejstřících)</a:t>
            </a:r>
          </a:p>
          <a:p>
            <a:pPr marL="342900" indent="-342900">
              <a:buFontTx/>
              <a:buChar char="-"/>
            </a:pPr>
            <a:r>
              <a:rPr lang="cs-CZ" u="sng" dirty="0"/>
              <a:t>povinnost</a:t>
            </a:r>
            <a:r>
              <a:rPr lang="cs-CZ" dirty="0"/>
              <a:t> soukromého subjektu být v ESM </a:t>
            </a:r>
            <a:r>
              <a:rPr lang="cs-CZ" dirty="0">
                <a:hlinkClick r:id="rId3"/>
              </a:rPr>
              <a:t>https://esm.justice.cz/ias/issm/rejstrik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Před vydáním PA: </a:t>
            </a:r>
          </a:p>
          <a:p>
            <a:pPr>
              <a:buFontTx/>
              <a:buChar char="-"/>
            </a:pPr>
            <a:r>
              <a:rPr lang="cs-CZ" sz="2400" dirty="0"/>
              <a:t> pokud v režimu de </a:t>
            </a:r>
            <a:r>
              <a:rPr lang="cs-CZ" sz="2400" dirty="0" err="1"/>
              <a:t>minimis</a:t>
            </a:r>
            <a:r>
              <a:rPr lang="cs-CZ" sz="2400" dirty="0"/>
              <a:t>, tak Prohlášení o propojenosti s ostatními podniky</a:t>
            </a:r>
          </a:p>
          <a:p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75072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Veřejná podpora – podpora de </a:t>
            </a:r>
            <a:r>
              <a:rPr lang="cs-CZ" dirty="0" err="1"/>
              <a:t>minimis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400" dirty="0"/>
              <a:t> max. 200.000 EUR za poslední 3 po sobě jdoucí </a:t>
            </a:r>
            <a:r>
              <a:rPr lang="cs-CZ" sz="2400" u="sng" dirty="0"/>
              <a:t>účetní</a:t>
            </a:r>
            <a:r>
              <a:rPr lang="cs-CZ" sz="2400" dirty="0"/>
              <a:t> období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Soukromé, církevní školy</a:t>
            </a:r>
            <a:r>
              <a:rPr lang="cs-CZ" sz="2400" dirty="0"/>
              <a:t>: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příloha žádosti o podporu: Prohlášení o výběru režimu de </a:t>
            </a:r>
            <a:r>
              <a:rPr lang="cs-CZ" sz="2400" dirty="0" err="1"/>
              <a:t>minimis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Pokud režim de </a:t>
            </a:r>
            <a:r>
              <a:rPr lang="cs-CZ" sz="2400" b="1" dirty="0" err="1"/>
              <a:t>minimis</a:t>
            </a:r>
            <a:r>
              <a:rPr lang="cs-CZ" sz="2400" b="1" dirty="0"/>
              <a:t> </a:t>
            </a:r>
            <a:r>
              <a:rPr lang="cs-CZ" sz="2400" dirty="0"/>
              <a:t>u soukromých/církevních škol: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IS KP14+: Veřejná podpora, Subjekt (1 podnik), Rozpočet 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sz="2400" dirty="0"/>
              <a:t>před vydáním PA: Prokázání vlastnické struktury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výši podpory uvede ŘO do registru de </a:t>
            </a:r>
            <a:r>
              <a:rPr lang="cs-CZ" sz="2400" dirty="0" err="1"/>
              <a:t>minimis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889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ISKP21+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https://iskp21.mssf.cz/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308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3815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Registrace v IS KP21+  </a:t>
            </a:r>
            <a:r>
              <a:rPr lang="cs-CZ" dirty="0">
                <a:hlinkClick r:id="rId2"/>
              </a:rPr>
              <a:t>https://iskp21.mssf.cz/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Uživatelská příručka ISKP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Depeše (individuální, hromadné, automatické)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Upozornění na úvodní straně IS KP21+ – odstávky, změny v aplikaci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Notifikace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Validace subjektu v Registru osob (ROS) a elektronický podpis </a:t>
            </a:r>
            <a:r>
              <a:rPr lang="cs-CZ" u="sng" dirty="0">
                <a:hlinkClick r:id="rId3"/>
              </a:rPr>
              <a:t>http://www.mvcr.cz/clanek/prehled-udelenych-akreditaci.aspx</a:t>
            </a:r>
            <a:endParaRPr lang="cs-CZ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 Elektronický podpis – poskytovatelé: </a:t>
            </a:r>
            <a:r>
              <a:rPr lang="cs-CZ" u="sng" dirty="0">
                <a:hlinkClick r:id="rId3"/>
              </a:rPr>
              <a:t>http://www.mvcr.cz/clanek/prehled-udelenych-akreditaci.aspx</a:t>
            </a:r>
            <a:endParaRPr lang="cs-CZ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Tlačítko „</a:t>
            </a:r>
            <a:r>
              <a:rPr lang="cs-CZ" b="1" dirty="0"/>
              <a:t>Pokyny</a:t>
            </a:r>
            <a:r>
              <a:rPr lang="cs-CZ" dirty="0"/>
              <a:t>“ – pro danou obrazovku</a:t>
            </a:r>
          </a:p>
        </p:txBody>
      </p:sp>
    </p:spTree>
    <p:extLst>
      <p:ext uri="{BB962C8B-B14F-4D97-AF65-F5344CB8AC3E}">
        <p14:creationId xmlns:p14="http://schemas.microsoft.com/office/powerpoint/2010/main" val="1514082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Technická podpora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Registrace:  </a:t>
            </a:r>
            <a:r>
              <a:rPr lang="cs-CZ" dirty="0">
                <a:hlinkClick r:id="rId2"/>
              </a:rPr>
              <a:t>https://iskp21.mssf.cz/</a:t>
            </a:r>
            <a:endParaRPr lang="cs-CZ" dirty="0"/>
          </a:p>
          <a:p>
            <a:endParaRPr lang="cs-CZ" dirty="0"/>
          </a:p>
          <a:p>
            <a:r>
              <a:rPr lang="cs-CZ" dirty="0"/>
              <a:t>Technická podpora: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Email: </a:t>
            </a:r>
            <a:r>
              <a:rPr lang="cs-CZ" dirty="0">
                <a:hlinkClick r:id="rId3"/>
              </a:rPr>
              <a:t>podpora_ms21@ms21.mssf.cz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Telefon v pracovní dny (8-18 hod.): +420 800 203 207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ServiceDesk21+: </a:t>
            </a:r>
            <a:r>
              <a:rPr lang="cs-CZ" dirty="0">
                <a:hlinkClick r:id="rId4"/>
              </a:rPr>
              <a:t>https://sd21.mssf.cz/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639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žadatele a příjemce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https://opjak.cz/vyzvy/vyzva-c-02_22_002-sablony-pro-ms-a-zs-i/</a:t>
            </a:r>
            <a:endParaRPr lang="cs-CZ" dirty="0"/>
          </a:p>
          <a:p>
            <a:r>
              <a:rPr lang="cs-CZ" dirty="0"/>
              <a:t>Kap. 7  </a:t>
            </a:r>
            <a:r>
              <a:rPr lang="cs-CZ" b="1" dirty="0"/>
              <a:t>Monitorování a administrace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zprávy o realizaci</a:t>
            </a:r>
          </a:p>
          <a:p>
            <a:pPr marL="342900" indent="-342900">
              <a:buFontTx/>
              <a:buChar char="-"/>
            </a:pPr>
            <a:r>
              <a:rPr lang="cs-CZ" dirty="0"/>
              <a:t>změny projektu (nepodstatné, podstatné)</a:t>
            </a:r>
          </a:p>
          <a:p>
            <a:pPr marL="342900" indent="-342900">
              <a:buFontTx/>
              <a:buChar char="-"/>
            </a:pPr>
            <a:r>
              <a:rPr lang="cs-CZ" dirty="0"/>
              <a:t>publicita</a:t>
            </a:r>
          </a:p>
          <a:p>
            <a:pPr marL="342900" indent="-342900">
              <a:buFontTx/>
              <a:buChar char="-"/>
            </a:pPr>
            <a:r>
              <a:rPr lang="cs-CZ" dirty="0"/>
              <a:t>indikátory </a:t>
            </a:r>
          </a:p>
          <a:p>
            <a:pPr marL="342900" indent="-342900">
              <a:buFontTx/>
              <a:buChar char="-"/>
            </a:pPr>
            <a:r>
              <a:rPr lang="cs-CZ" dirty="0"/>
              <a:t>práce v IS ESF 2021+ (karta účastníka)</a:t>
            </a:r>
          </a:p>
          <a:p>
            <a:pPr marL="342900" indent="-342900">
              <a:buFontTx/>
              <a:buChar char="-"/>
            </a:pPr>
            <a:r>
              <a:rPr lang="cs-CZ" dirty="0"/>
              <a:t>ukončování projektů</a:t>
            </a:r>
          </a:p>
          <a:p>
            <a:pPr marL="342900" indent="-342900">
              <a:buFontTx/>
              <a:buChar char="-"/>
            </a:pPr>
            <a:r>
              <a:rPr lang="cs-CZ" dirty="0"/>
              <a:t>uchovávání dokumentů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918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žadatele a příjemce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082143"/>
          </a:xfrm>
        </p:spPr>
        <p:txBody>
          <a:bodyPr/>
          <a:lstStyle/>
          <a:p>
            <a:r>
              <a:rPr lang="cs-CZ" dirty="0"/>
              <a:t>Kap. 8  </a:t>
            </a:r>
            <a:r>
              <a:rPr lang="cs-CZ" b="1" dirty="0"/>
              <a:t>Způsobilost výdajů a jejich vykazování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zjednodušené metody vykazování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příjmy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nevyužité prostředky při změnách aktivit (šablona Nevyužité prostředky)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7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Dokumentace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u="sng" dirty="0">
                <a:solidFill>
                  <a:srgbClr val="0563C1"/>
                </a:solidFill>
                <a:hlinkClick r:id="rId3"/>
              </a:rPr>
              <a:t>https://opjak.cz/dokumenty/</a:t>
            </a:r>
            <a:endParaRPr lang="cs-CZ" u="sng" dirty="0">
              <a:solidFill>
                <a:srgbClr val="0563C1"/>
              </a:solidFill>
            </a:endParaRPr>
          </a:p>
          <a:p>
            <a:endParaRPr lang="cs-CZ" b="1" dirty="0"/>
          </a:p>
          <a:p>
            <a:r>
              <a:rPr lang="cs-CZ" b="1" dirty="0"/>
              <a:t>Výzva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Příloha č. 1 Hodnoticí kritéria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Příloha č. 2 Přehled šablon a jejich věcný výklad</a:t>
            </a:r>
          </a:p>
          <a:p>
            <a:r>
              <a:rPr lang="cs-CZ" sz="2000" dirty="0"/>
              <a:t>Přílohy k žádosti o podporu = příloha č. 6 </a:t>
            </a:r>
            <a:r>
              <a:rPr lang="cs-CZ" sz="2000" dirty="0" err="1"/>
              <a:t>PpŽP</a:t>
            </a:r>
            <a:r>
              <a:rPr lang="cs-CZ" sz="2000" dirty="0"/>
              <a:t> ZP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Pravidla pro zadávání a kontrolu veřejných zakázek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Právní akt + příloha Základní parametry projektu</a:t>
            </a:r>
          </a:p>
        </p:txBody>
      </p:sp>
    </p:spTree>
    <p:extLst>
      <p:ext uri="{BB962C8B-B14F-4D97-AF65-F5344CB8AC3E}">
        <p14:creationId xmlns:p14="http://schemas.microsoft.com/office/powerpoint/2010/main" val="2745164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žadatele a příjemce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Kap. 11  </a:t>
            </a:r>
            <a:r>
              <a:rPr lang="cs-CZ" b="1" dirty="0"/>
              <a:t>Připomínky k podkladům ŘO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prostřednictvím IS KP21+: </a:t>
            </a:r>
            <a:r>
              <a:rPr lang="cs-CZ" dirty="0" err="1"/>
              <a:t>OPJAK_připomínky</a:t>
            </a:r>
            <a:r>
              <a:rPr lang="cs-CZ" dirty="0"/>
              <a:t>*</a:t>
            </a:r>
            <a:r>
              <a:rPr lang="cs-CZ" dirty="0" err="1"/>
              <a:t>skk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Připomínky (zejména):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k závěrům administrativního ověření </a:t>
            </a:r>
            <a:r>
              <a:rPr lang="cs-CZ" dirty="0" err="1"/>
              <a:t>ZoR</a:t>
            </a:r>
            <a:r>
              <a:rPr lang="cs-CZ" dirty="0"/>
              <a:t>, VZ, </a:t>
            </a:r>
            <a:r>
              <a:rPr lang="cs-CZ" dirty="0" err="1"/>
              <a:t>ŽoP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k neschválení podstatné změny</a:t>
            </a:r>
          </a:p>
          <a:p>
            <a:pPr marL="342900" indent="-342900">
              <a:buFontTx/>
              <a:buChar char="-"/>
            </a:pPr>
            <a:r>
              <a:rPr lang="cs-CZ" dirty="0"/>
              <a:t>do </a:t>
            </a:r>
            <a:r>
              <a:rPr lang="cs-CZ" b="1" dirty="0"/>
              <a:t>15 </a:t>
            </a:r>
            <a:r>
              <a:rPr lang="cs-CZ" dirty="0"/>
              <a:t>kalendářních dní ode dne doručení oznámení. Oznámení se považuje za doručené okamžikem, kdy se do IS KP21+ přihlásí příjemce nebo jím pověřená osoba. Nepřihlásí-li se </a:t>
            </a:r>
            <a:r>
              <a:rPr lang="cs-CZ" b="1" dirty="0"/>
              <a:t>ve lhůtě 10 kalendářních dnů </a:t>
            </a:r>
            <a:r>
              <a:rPr lang="cs-CZ" dirty="0"/>
              <a:t>ode dne, kdy byl dokument vložen do MS2021+, považuje se tento dokument za doručený posledním dnem této lhůty.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244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zadávání a kontrolu veřejných zakázek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https://opjak.cz/vyzvy/vyzva-c-02_22_002-sablony-pro-ms-a-zs-i/</a:t>
            </a:r>
            <a:endParaRPr lang="cs-CZ" dirty="0"/>
          </a:p>
          <a:p>
            <a:endParaRPr lang="cs-CZ" sz="2400" b="1" dirty="0"/>
          </a:p>
          <a:p>
            <a:r>
              <a:rPr lang="cs-CZ" sz="2400" b="1" dirty="0"/>
              <a:t>Modul Veřejné zakázky </a:t>
            </a:r>
            <a:r>
              <a:rPr lang="cs-CZ" sz="2400" dirty="0"/>
              <a:t>v IS KP21+</a:t>
            </a:r>
          </a:p>
          <a:p>
            <a:r>
              <a:rPr lang="cs-CZ" sz="2400" dirty="0"/>
              <a:t>       - návod pro práci v modulu: </a:t>
            </a:r>
            <a:r>
              <a:rPr lang="cs-CZ" dirty="0">
                <a:hlinkClick r:id="rId4"/>
              </a:rPr>
              <a:t>https://opjak.cz/dokumenty/uzivatelske-prirucky-pro-praci-zadatele-prijemce-v-is-kp21/modul-verejnych-zakazek/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Ex-ante a interim kontrola VZ </a:t>
            </a:r>
            <a:r>
              <a:rPr lang="cs-CZ" sz="2400" dirty="0"/>
              <a:t>(interní depeše na adresu „</a:t>
            </a:r>
            <a:r>
              <a:rPr lang="cs-CZ" sz="2400" dirty="0" err="1"/>
              <a:t>OPJAK_Veřejné</a:t>
            </a:r>
            <a:r>
              <a:rPr lang="cs-CZ" sz="2400" dirty="0"/>
              <a:t> zakázky“)</a:t>
            </a:r>
          </a:p>
          <a:p>
            <a:pPr marL="0" indent="0">
              <a:buNone/>
            </a:pPr>
            <a:r>
              <a:rPr lang="cs-CZ" sz="2400" dirty="0"/>
              <a:t>       - návod pro zaslání VZ k ex-ante kontrole: uživatelská příručka IS KP21+</a:t>
            </a:r>
          </a:p>
        </p:txBody>
      </p:sp>
    </p:spTree>
    <p:extLst>
      <p:ext uri="{BB962C8B-B14F-4D97-AF65-F5344CB8AC3E}">
        <p14:creationId xmlns:p14="http://schemas.microsoft.com/office/powerpoint/2010/main" val="705726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CDD50AD-B5FB-4BDE-9061-4F6176141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Veřejné zakázky v op jak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Pravidla OP JAK pro šablony: nutnost VZ dle ZZVZ</a:t>
            </a:r>
          </a:p>
          <a:p>
            <a:pPr marL="0" indent="0">
              <a:buNone/>
            </a:pPr>
            <a:r>
              <a:rPr lang="cs-CZ" sz="2400" dirty="0"/>
              <a:t>Pravidla zřizovatelů škol: interní směrnice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Zákon č. 134/2016 Sb. o zadávání veřejných zakázek (ZZVZ)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VZ malého rozsahu (VZMR) = VZ s předpokládanou hodnotou nižší než</a:t>
            </a:r>
          </a:p>
          <a:p>
            <a:pPr>
              <a:buAutoNum type="alphaLcParenR"/>
            </a:pPr>
            <a:r>
              <a:rPr lang="cs-CZ" sz="2400" dirty="0"/>
              <a:t> na dodávky a služby 2 000 000 Kč bez DPH</a:t>
            </a:r>
          </a:p>
          <a:p>
            <a:pPr>
              <a:buAutoNum type="alphaLcParenR"/>
            </a:pPr>
            <a:r>
              <a:rPr lang="cs-CZ" sz="2400" dirty="0"/>
              <a:t> na stavební práce 6 000 000 Kč bez DPH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56636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Konzultační linka pro šablony op jak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každý pracovní den od 9 do 15 hod. na tel. +420 234 814 777</a:t>
            </a:r>
          </a:p>
          <a:p>
            <a:pPr marL="342900" indent="-342900">
              <a:buFontTx/>
              <a:buChar char="-"/>
            </a:pPr>
            <a:r>
              <a:rPr lang="cs-CZ" dirty="0"/>
              <a:t>e-mail: </a:t>
            </a:r>
            <a:r>
              <a:rPr lang="cs-CZ" dirty="0">
                <a:hlinkClick r:id="rId2"/>
              </a:rPr>
              <a:t>dotazyZP@msmt.cz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e-mail pro poradny: </a:t>
            </a:r>
            <a:r>
              <a:rPr lang="cs-CZ" u="sng" dirty="0">
                <a:solidFill>
                  <a:srgbClr val="0070C0"/>
                </a:solidFill>
                <a:hlinkClick r:id="rId3"/>
              </a:rPr>
              <a:t>sablony.poradny</a:t>
            </a:r>
            <a:r>
              <a:rPr lang="cs-CZ" dirty="0">
                <a:hlinkClick r:id="rId3"/>
              </a:rPr>
              <a:t>@msmt.cz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e-mail MŠMT pro dotazy k institucionalizaci: </a:t>
            </a:r>
            <a:r>
              <a:rPr lang="cs-CZ" u="sng" dirty="0">
                <a:hlinkClick r:id="rId4"/>
              </a:rPr>
              <a:t>institucionalizace@msmt.cz</a:t>
            </a:r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623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FA282-A905-4690-AE8F-538F8747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D76264-6B23-4CE0-B378-745063E5600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t"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/>
              <a:t>Mgr. Martina Čapková, </a:t>
            </a:r>
            <a:r>
              <a:rPr lang="pl-PL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martina.capkova@msmt.cz</a:t>
            </a:r>
            <a:endParaRPr lang="pl-PL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Mgr. Lucie Karešová, </a:t>
            </a:r>
            <a:r>
              <a:rPr lang="cs-CZ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lucie.karesova@msmt.cz</a:t>
            </a: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jsou dostupné na webových stránkách </a:t>
            </a:r>
            <a:r>
              <a:rPr lang="cs-CZ" sz="20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OPJAK.cz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7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Principy zjednodušených projektů (šablon)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 se skládá z předem definovaných šablon (šablona = 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má svou hodnotu/cenu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Schválený výstup = způsobilé výdaje (náklady na šablonu)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Není předkládáno a kontrolováno účetnictví – jednotlivé účetní položky se nemusí přiřazovat k projektu a nedokládají se daňové a účetní doklady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Způsob využití finančních prostředků – v kompetenci příjemce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Žádost o podporu a zprávy o realizaci mají zjednodušenou formu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42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94859BF-1A73-4A56-B62F-F56191404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Oprávnění žadatelé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= školy/školská zařízení v Rejstříku škol a školských zařízení</a:t>
            </a:r>
          </a:p>
          <a:p>
            <a:r>
              <a:rPr lang="cs-CZ" dirty="0"/>
              <a:t>(ve školním roce, kdy podává žádost - min. 1 dítě/žák/účastník)</a:t>
            </a:r>
          </a:p>
          <a:p>
            <a:r>
              <a:rPr lang="cs-CZ" dirty="0"/>
              <a:t>Mateřské školy</a:t>
            </a:r>
          </a:p>
          <a:p>
            <a:r>
              <a:rPr lang="cs-CZ" dirty="0"/>
              <a:t>Základní školy</a:t>
            </a:r>
          </a:p>
          <a:p>
            <a:r>
              <a:rPr lang="cs-CZ" dirty="0"/>
              <a:t>Školní družiny, Školní kluby</a:t>
            </a:r>
          </a:p>
          <a:p>
            <a:r>
              <a:rPr lang="cs-CZ" dirty="0"/>
              <a:t>Střediska volného času</a:t>
            </a:r>
          </a:p>
          <a:p>
            <a:r>
              <a:rPr lang="cs-CZ" dirty="0"/>
              <a:t>Základní umělecké školy</a:t>
            </a:r>
          </a:p>
          <a:p>
            <a:r>
              <a:rPr lang="cs-CZ" dirty="0"/>
              <a:t>Poradny</a:t>
            </a:r>
          </a:p>
        </p:txBody>
      </p:sp>
    </p:spTree>
    <p:extLst>
      <p:ext uri="{BB962C8B-B14F-4D97-AF65-F5344CB8AC3E}">
        <p14:creationId xmlns:p14="http://schemas.microsoft.com/office/powerpoint/2010/main" val="231034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Model Institucionalizace podpůrných pozic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= model MŠMT k financování podpůrných pedagogický pozic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školní speciální pedagog (ŠSP)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školní psycholog (ŠP)</a:t>
            </a:r>
          </a:p>
          <a:p>
            <a:endParaRPr lang="cs-CZ" dirty="0"/>
          </a:p>
          <a:p>
            <a:r>
              <a:rPr lang="cs-CZ" dirty="0"/>
              <a:t>Fáze 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Pilotní ověření modelu pro ZŠ z finančních prostředků ESIF (do 31. 12. 2024)</a:t>
            </a:r>
          </a:p>
          <a:p>
            <a:r>
              <a:rPr lang="cs-CZ" dirty="0"/>
              <a:t>Fáze 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Financování ze státního rozpočtu od 1. 1. 2025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Rozšíření modelu do dalších subjektů </a:t>
            </a:r>
          </a:p>
        </p:txBody>
      </p:sp>
    </p:spTree>
    <p:extLst>
      <p:ext uri="{BB962C8B-B14F-4D97-AF65-F5344CB8AC3E}">
        <p14:creationId xmlns:p14="http://schemas.microsoft.com/office/powerpoint/2010/main" val="342830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Pilotovaný model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45161" cy="436836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výše max. úvazku za měsíc práce ŠSP a ŠP dle počtu žáků v ZŠ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navýšení </a:t>
            </a:r>
            <a:r>
              <a:rPr lang="cs-CZ" dirty="0" err="1"/>
              <a:t>měs</a:t>
            </a:r>
            <a:r>
              <a:rPr lang="cs-CZ" dirty="0"/>
              <a:t>. úvazku ŠSP ve školách od 400 žáků začleňující žáky s SVP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8A7D6E6-27AF-4B39-B717-9BDC2367B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16103"/>
              </p:ext>
            </p:extLst>
          </p:nvPr>
        </p:nvGraphicFramePr>
        <p:xfrm>
          <a:off x="2324221" y="2517793"/>
          <a:ext cx="6934200" cy="333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7556">
                  <a:extLst>
                    <a:ext uri="{9D8B030D-6E8A-4147-A177-3AD203B41FA5}">
                      <a16:colId xmlns:a16="http://schemas.microsoft.com/office/drawing/2014/main" val="1421392589"/>
                    </a:ext>
                  </a:extLst>
                </a:gridCol>
                <a:gridCol w="3696644">
                  <a:extLst>
                    <a:ext uri="{9D8B030D-6E8A-4147-A177-3AD203B41FA5}">
                      <a16:colId xmlns:a16="http://schemas.microsoft.com/office/drawing/2014/main" val="3330343017"/>
                    </a:ext>
                  </a:extLst>
                </a:gridCol>
              </a:tblGrid>
              <a:tr h="1022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žáků v běžné základní škole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Poskytnutá výše max. úvazku školního speciálního pedagoga a školního psychologa celkem za 1 měsíc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4661372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 – 99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915388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 – 179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609419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180 – 299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3256800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300 – 399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910321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400 – 749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1,0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389879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750 – 999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2,0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6897206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1 000 a více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650874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9DD2700-393B-45EF-B07E-FD06C706F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32940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1D57DEA-E5AB-4CC6-840B-D2725631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109" y="4754825"/>
            <a:ext cx="2535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cs-CZ" altLang="cs-CZ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9684"/>
      </p:ext>
    </p:extLst>
  </p:cSld>
  <p:clrMapOvr>
    <a:masterClrMapping/>
  </p:clrMapOvr>
</p:sld>
</file>

<file path=ppt/theme/theme1.xml><?xml version="1.0" encoding="utf-8"?>
<a:theme xmlns:a="http://schemas.openxmlformats.org/drawingml/2006/main" name="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15OPMSMT0001-78-10321</_dlc_DocId>
    <_dlc_DocIdUrl xmlns="0104a4cd-1400-468e-be1b-c7aad71d7d5a">
      <Url>https://op.msmt.cz/_layouts/15/DocIdRedir.aspx?ID=15OPMSMT0001-78-10321</Url>
      <Description>15OPMSMT0001-78-10321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A6B83B94A9AD4086EF024A4B2ABCA0" ma:contentTypeVersion="2" ma:contentTypeDescription="Vytvoří nový dokument" ma:contentTypeScope="" ma:versionID="ecd8cb4f1c86fe5fffb55aba212263ca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e78262c49ac82559fb01b2039c05d41d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0D3B49A-8398-4D0A-AAF6-5D9DECEED92C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104a4cd-1400-468e-be1b-c7aad71d7d5a"/>
  </ds:schemaRefs>
</ds:datastoreItem>
</file>

<file path=customXml/itemProps2.xml><?xml version="1.0" encoding="utf-8"?>
<ds:datastoreItem xmlns:ds="http://schemas.openxmlformats.org/officeDocument/2006/customXml" ds:itemID="{520B01D6-1020-4225-A673-959C6FC60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90CFC3-CC17-4EC6-AB7D-AB65CA205D5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4AD48E-5949-487F-AD04-44FC4DDCC9B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4560</Words>
  <Application>Microsoft Office PowerPoint</Application>
  <PresentationFormat>Širokoúhlá obrazovka</PresentationFormat>
  <Paragraphs>576</Paragraphs>
  <Slides>54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Calibri</vt:lpstr>
      <vt:lpstr>Montserrat</vt:lpstr>
      <vt:lpstr>Times New Roman</vt:lpstr>
      <vt:lpstr>Wingdings</vt:lpstr>
      <vt:lpstr>Titulní OP JAK</vt:lpstr>
      <vt:lpstr>Šablony pro MŠ a ZŠ</vt:lpstr>
      <vt:lpstr>Program</vt:lpstr>
      <vt:lpstr>Základní informace k výzvě</vt:lpstr>
      <vt:lpstr>Časové nastavení</vt:lpstr>
      <vt:lpstr>Dokumentace</vt:lpstr>
      <vt:lpstr>Principy zjednodušených projektů (šablon)</vt:lpstr>
      <vt:lpstr>Oprávnění žadatelé</vt:lpstr>
      <vt:lpstr>Model Institucionalizace podpůrných pozic</vt:lpstr>
      <vt:lpstr>Pilotovaný model</vt:lpstr>
      <vt:lpstr>Pilotovaný model</vt:lpstr>
      <vt:lpstr>Časové nastavení – začátek realizace projektu</vt:lpstr>
      <vt:lpstr>Finanční rámec</vt:lpstr>
      <vt:lpstr>Finanční rámec</vt:lpstr>
      <vt:lpstr>Finanční rámec</vt:lpstr>
      <vt:lpstr>Finanční rámec – využití finančních prostředků </vt:lpstr>
      <vt:lpstr>Finanční rámec – využití finančních prostředků </vt:lpstr>
      <vt:lpstr>Šablony</vt:lpstr>
      <vt:lpstr>Kalkulačka šablon</vt:lpstr>
      <vt:lpstr>Místo realizace šablon</vt:lpstr>
      <vt:lpstr>Personální šablony </vt:lpstr>
      <vt:lpstr>Školní asistent</vt:lpstr>
      <vt:lpstr>Dvojjazyčný školní asistent</vt:lpstr>
      <vt:lpstr>Školní speciální pedagog</vt:lpstr>
      <vt:lpstr>Školní psycholog</vt:lpstr>
      <vt:lpstr>Sociální pedagog</vt:lpstr>
      <vt:lpstr>Kariérový poradce</vt:lpstr>
      <vt:lpstr>Jednotka personální šablony = produktivní hodina</vt:lpstr>
      <vt:lpstr>Jednotka personální šablony = produktivní hodina</vt:lpstr>
      <vt:lpstr>Vzdělávání pracovníků ve vzdělávání (8 hod)</vt:lpstr>
      <vt:lpstr> Spolupráce pracovníků ve vzdělávání (8 hod) </vt:lpstr>
      <vt:lpstr> Inovativní vzdělávání (32 hod) </vt:lpstr>
      <vt:lpstr> Podpora dětí/žáků s omj (1 žák/32 hod) </vt:lpstr>
      <vt:lpstr> Odborně zaměřená tematická a komunitní setkání  </vt:lpstr>
      <vt:lpstr>Specifické datové položky (sdp)</vt:lpstr>
      <vt:lpstr>Indikátory</vt:lpstr>
      <vt:lpstr>Indikátory</vt:lpstr>
      <vt:lpstr>Indikátory - organizace</vt:lpstr>
      <vt:lpstr>Indikátory - pracovníci</vt:lpstr>
      <vt:lpstr>Indikátory – děti, žáci, studenti</vt:lpstr>
      <vt:lpstr>Hodnoticí proces</vt:lpstr>
      <vt:lpstr>Hodnoticí proces 3- 5 měsíců</vt:lpstr>
      <vt:lpstr>Přílohy žádosti o podporu</vt:lpstr>
      <vt:lpstr>Přílohy žádosti o podporu</vt:lpstr>
      <vt:lpstr>Veřejná podpora – podpora de minimis</vt:lpstr>
      <vt:lpstr>ISKP21+ </vt:lpstr>
      <vt:lpstr>Základní informace</vt:lpstr>
      <vt:lpstr>Technická podpora</vt:lpstr>
      <vt:lpstr>Pravidla pro žadatele a příjemce </vt:lpstr>
      <vt:lpstr>Pravidla pro žadatele a příjemce </vt:lpstr>
      <vt:lpstr>Pravidla pro žadatele a příjemce</vt:lpstr>
      <vt:lpstr>Pravidla pro zadávání a kontrolu veřejných zakázek</vt:lpstr>
      <vt:lpstr>Veřejné zakázky v op jak</vt:lpstr>
      <vt:lpstr>Konzultační linka pro šablony op jak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Hušková Barbora</dc:creator>
  <cp:lastModifiedBy>Lenka Kvintusová</cp:lastModifiedBy>
  <cp:revision>177</cp:revision>
  <dcterms:created xsi:type="dcterms:W3CDTF">2022-03-17T13:04:25Z</dcterms:created>
  <dcterms:modified xsi:type="dcterms:W3CDTF">2022-06-28T06:07:29Z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0x0101006EA6B83B94A9AD4086EF024A4B2ABCA0</vt:lpwstr>
  </property>
  <property fmtid="{D5CDD505-2E9C-101B-9397-08002B2CF9AE}" pid="3" name="_dlc_DocIdItemGuid">
    <vt:lpwstr>ebd6095d-1b19-47fb-8427-09aa918a274d</vt:lpwstr>
  </property>
</Properties>
</file>