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64" r:id="rId3"/>
    <p:sldId id="276" r:id="rId4"/>
    <p:sldId id="281" r:id="rId5"/>
    <p:sldId id="284" r:id="rId6"/>
    <p:sldId id="285" r:id="rId7"/>
    <p:sldId id="292" r:id="rId8"/>
    <p:sldId id="293" r:id="rId9"/>
    <p:sldId id="294" r:id="rId10"/>
    <p:sldId id="295" r:id="rId11"/>
    <p:sldId id="310" r:id="rId12"/>
    <p:sldId id="296" r:id="rId13"/>
    <p:sldId id="297" r:id="rId14"/>
    <p:sldId id="298" r:id="rId15"/>
    <p:sldId id="300" r:id="rId16"/>
    <p:sldId id="302" r:id="rId17"/>
    <p:sldId id="301" r:id="rId18"/>
    <p:sldId id="306" r:id="rId19"/>
    <p:sldId id="266" r:id="rId20"/>
  </p:sldIdLst>
  <p:sldSz cx="12188825" cy="6858000"/>
  <p:notesSz cx="6797675" cy="99266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-312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pPr/>
              <a:t>20.04.2017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20.04.2017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C5D4-A12F-4DD5-B962-93550AF35407}" type="datetime1">
              <a:rPr lang="cs-CZ" noProof="0" smtClean="0"/>
              <a:pPr/>
              <a:t>20.04.2017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7A0-4754-4BFD-A113-A785C69056A7}" type="datetime1">
              <a:rPr lang="cs-CZ" noProof="0" smtClean="0"/>
              <a:pPr/>
              <a:t>20.04.2017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C67-41D0-4024-BAC0-F33FBD31CBCD}" type="datetime1">
              <a:rPr lang="cs-CZ" noProof="0" smtClean="0"/>
              <a:pPr/>
              <a:t>20.04.2017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711F-2EF4-4E0E-A4BB-5A9314F30ADF}" type="datetime1">
              <a:rPr lang="cs-CZ" noProof="0" smtClean="0"/>
              <a:pPr/>
              <a:t>20.04.2017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22C7-37A0-4A3C-813E-DE1BBC01A908}" type="datetime1">
              <a:rPr lang="cs-CZ" noProof="0" smtClean="0"/>
              <a:pPr/>
              <a:t>20.04.2017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B8FB-2392-405F-8084-F25A25E8B4C4}" type="datetime1">
              <a:rPr lang="cs-CZ" noProof="0" smtClean="0"/>
              <a:pPr/>
              <a:t>20.04.2017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EB1-FDBF-46AB-8C89-6DD717A56481}" type="datetime1">
              <a:rPr lang="cs-CZ" noProof="0" smtClean="0"/>
              <a:pPr/>
              <a:t>20.04.2017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663-A444-411E-AE0C-B92062036872}" type="datetime1">
              <a:rPr lang="cs-CZ" noProof="0" smtClean="0"/>
              <a:pPr/>
              <a:t>20.04.2017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3A97-AF60-4B52-96A2-B938F9A95488}" type="datetime1">
              <a:rPr lang="cs-CZ" noProof="0" smtClean="0"/>
              <a:pPr/>
              <a:t>20.04.2017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D5EA75B-E168-4188-945E-B27A9C267BB1}" type="datetime1">
              <a:rPr lang="cs-CZ" noProof="0" smtClean="0"/>
              <a:pPr/>
              <a:t>20.04.2017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ov.cz/a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908721"/>
            <a:ext cx="7008574" cy="3384375"/>
          </a:xfrm>
        </p:spPr>
        <p:txBody>
          <a:bodyPr>
            <a:normAutofit/>
          </a:bodyPr>
          <a:lstStyle/>
          <a:p>
            <a:pPr algn="ctr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Autoevaluace </a:t>
            </a:r>
            <a:br>
              <a:rPr lang="cs-CZ" sz="2800" b="1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sz="28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aneb</a:t>
            </a:r>
            <a:br>
              <a:rPr lang="cs-CZ" sz="28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sz="2800" b="1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vlastní hodnocení školy</a:t>
            </a:r>
            <a:r>
              <a:rPr lang="cs-CZ" sz="28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/>
            </a:r>
            <a:br>
              <a:rPr lang="cs-CZ" sz="28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sz="28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aneb</a:t>
            </a:r>
            <a:br>
              <a:rPr lang="cs-CZ" sz="28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sz="2800" b="1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vnitřní hodnocení</a:t>
            </a:r>
            <a:r>
              <a:rPr lang="cs-CZ" sz="28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/>
            </a:r>
            <a:br>
              <a:rPr lang="cs-CZ" sz="28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sz="28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/>
            </a:r>
            <a:br>
              <a:rPr lang="cs-CZ" sz="28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sz="28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mateřské školy 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0" i="0" dirty="0">
                <a:solidFill>
                  <a:srgbClr val="374C81"/>
                </a:solidFill>
              </a:rPr>
              <a:t>Karel Bárta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dirty="0">
              <a:solidFill>
                <a:srgbClr val="374C8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0" i="0" dirty="0">
                <a:solidFill>
                  <a:srgbClr val="374C81"/>
                </a:solidFill>
              </a:rPr>
              <a:t>Turnov 7. dubna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760512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/>
              <a:t>A. Předmět autoevaluace</a:t>
            </a:r>
            <a:endParaRPr lang="cs-CZ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908720"/>
            <a:ext cx="10157354" cy="5760640"/>
          </a:xfrm>
        </p:spPr>
        <p:txBody>
          <a:bodyPr>
            <a:normAutofit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7.8 </a:t>
            </a:r>
            <a:r>
              <a:rPr lang="cs-CZ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Webové stránky</a:t>
            </a: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 školy.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7.9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Úřední deska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7.10 </a:t>
            </a:r>
            <a:r>
              <a:rPr lang="cs-CZ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Vývěsk</a:t>
            </a: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y v obci.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7.11 Vystupování školy na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veřejnosti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. 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7.12 </a:t>
            </a:r>
            <a:r>
              <a:rPr lang="cs-CZ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Spolky</a:t>
            </a: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 podporující činnost školy.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7.13 Informační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brožura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 školy.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7.14 </a:t>
            </a:r>
            <a:r>
              <a:rPr lang="cs-CZ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Den otevřených dveří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10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51086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976536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/>
              <a:t>A. Předmět autoevaluace</a:t>
            </a:r>
            <a:endParaRPr lang="cs-CZ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1052736"/>
            <a:ext cx="10157354" cy="5616624"/>
          </a:xfrm>
        </p:spPr>
        <p:txBody>
          <a:bodyPr>
            <a:normAutofit fontScale="85000" lnSpcReduction="20000"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8.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Řízení školy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8.1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Plánování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 – plány činnosti školy (dlouhodobé, roční, měsíční, týdenní), plánování materiálních zdrojů, plánování finančních zdrojů, fundraising.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8.2 </a:t>
            </a:r>
            <a:r>
              <a:rPr lang="cs-CZ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Organizace školy </a:t>
            </a: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– organizační struktura, delegování pravomocí, přenos informací uvnitř školy, archivace dokumentů a dat.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8.3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Vedení lidí 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– týmová práce, komunikace, poskytování zpětné vazby, podpora učitelů při zavádění změn, vedení začínajících učitelů, hospitace, kritéria pro hodnocení pracovníků.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8.4 </a:t>
            </a:r>
            <a:r>
              <a:rPr lang="cs-CZ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Kontrola</a:t>
            </a: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 – 3 stupně kontroly, kontrola a opatření – lidské zdroje, materiální zdroje, finanční zdroje.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8.5 Plánování, výsledky a opatření z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vlastního hodnocení školy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8.6 Opatření k výstupům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vnějšího hodnocení a kontrol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8.7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Využití finančních pros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tředků z ESF, rozvojových programů MŠMT, dotačních programů kraje a obce.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8.8 </a:t>
            </a:r>
            <a:r>
              <a:rPr lang="cs-CZ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Ukládání materiálů </a:t>
            </a: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v písemné a elektronické podobě.</a:t>
            </a: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11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75858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976536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/>
              <a:t>A. Předmět autoevaluace</a:t>
            </a:r>
            <a:endParaRPr lang="cs-CZ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9.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Výsledky vzdělávání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9.1 </a:t>
            </a:r>
            <a:r>
              <a:rPr lang="cs-CZ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Plnění cílů </a:t>
            </a: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vzdělávání.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9.2 Utváření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klíčových kompetencí 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dětí.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9.3 Výsledky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podpůrných opatření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9.4 Zapojení školy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do projektů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9.5 Výsledky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dalších aktivi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t.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9.6 Výsledky práce školy vzhledem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k podmínkám vzdělávání.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9.7 Informace o pokrocích dítěte,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pedagogická diagnostika 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jednotlivých dětí, průběžné hodnocení dětí.</a:t>
            </a:r>
          </a:p>
          <a:p>
            <a:pPr marL="728397" lvl="1" indent="-301752" defTabSz="1216152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endParaRPr lang="cs-CZ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400468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1336576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>
                <a:solidFill>
                  <a:srgbClr val="374C81"/>
                </a:solidFill>
              </a:rPr>
              <a:t>B. M</a:t>
            </a:r>
            <a:r>
              <a:rPr lang="cs-CZ" sz="3200" b="1" dirty="0"/>
              <a:t>etody a techniky evaluace – nástroje, způsob vyhodnocení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1124744"/>
            <a:ext cx="10157354" cy="5733256"/>
          </a:xfrm>
        </p:spPr>
        <p:txBody>
          <a:bodyPr>
            <a:normAutofit fontScale="85000" lnSpcReduction="10000"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1.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Analýza dokumentů 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školy – soulad s právními normami, povinná dokumentace školy, vnitřní předpisy školy, etický kodex, informační brožura školy. Aktuálnost, úplnost, stručnost, přehlednost, srozumitelnost.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2.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Dotazníky pro rodiče, pracovníky školy, partnery. 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Využití již zpracovaných modelů – např. Cesta ke kvalitě (</a:t>
            </a:r>
            <a:r>
              <a:rPr lang="cs-CZ" dirty="0">
                <a:solidFill>
                  <a:srgbClr val="374C81"/>
                </a:solidFill>
                <a:latin typeface="Century Gothic"/>
                <a:hlinkClick r:id="rId2"/>
              </a:rPr>
              <a:t>www.nuov.cz/</a:t>
            </a:r>
            <a:r>
              <a:rPr lang="cs-CZ" dirty="0" err="1">
                <a:solidFill>
                  <a:srgbClr val="374C81"/>
                </a:solidFill>
                <a:latin typeface="Century Gothic"/>
                <a:hlinkClick r:id="rId2"/>
              </a:rPr>
              <a:t>ae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), Rodiče vítáni (www.rodicevitani.cz).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3.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Vzájemné návštěvy partnerských šk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ol.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4.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Hospitace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5.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Rozhovor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y s pracovníky školy, s rodiči a partnery.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6.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Stínování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7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. Brainstorming – nápady na dané téma, mluví jeden, nehodnotí se, zapisuje se, na závěr výběr z nejlepších nápadů.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8. </a:t>
            </a:r>
            <a:r>
              <a:rPr lang="cs-CZ" b="1" dirty="0">
                <a:solidFill>
                  <a:srgbClr val="374C81"/>
                </a:solidFill>
              </a:rPr>
              <a:t>SWOT analýza</a:t>
            </a:r>
            <a:r>
              <a:rPr lang="cs-CZ" dirty="0">
                <a:solidFill>
                  <a:srgbClr val="374C81"/>
                </a:solidFill>
              </a:rPr>
              <a:t> – silné stránky, slabé stránky, ohrožení, příležitosti; vhodné stanovit oblasti dle předmětu autoevaluace, např.: materiální podmínky, personální podmínky, klima školy, komunikace …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dirty="0">
              <a:solidFill>
                <a:srgbClr val="374C81"/>
              </a:solidFill>
              <a:latin typeface="Century Gothic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13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10587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1264568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>
                <a:solidFill>
                  <a:srgbClr val="374C81"/>
                </a:solidFill>
              </a:rPr>
              <a:t>B. M</a:t>
            </a:r>
            <a:r>
              <a:rPr lang="cs-CZ" sz="3200" b="1" dirty="0"/>
              <a:t>etody a techniky evaluace – nástroje, způsob vyhodnocení</a:t>
            </a:r>
            <a:br>
              <a:rPr lang="cs-CZ" sz="3200" b="1" dirty="0"/>
            </a:br>
            <a:endParaRPr lang="cs-CZ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1052736"/>
            <a:ext cx="10157354" cy="5616624"/>
          </a:xfrm>
        </p:spPr>
        <p:txBody>
          <a:bodyPr>
            <a:normAutofit fontScale="92500" lnSpcReduction="10000"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9.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Prohlídka budovy 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školy, hřiště, zahrady, parkoviště. Vhodné si přizvat nezávislou osobu, např. z partnerské školy.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10. </a:t>
            </a:r>
            <a:r>
              <a:rPr lang="cs-CZ" sz="2400" b="1" i="0" dirty="0" err="1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Audiotrénink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, </a:t>
            </a:r>
            <a:r>
              <a:rPr lang="cs-CZ" sz="2400" b="1" i="0" dirty="0" err="1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videotrénink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11.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Rozhovory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 – s učiteli, rodiči, dětmi, partnery, zřizovatelem…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12.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Q metodologie 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– pracuje se souborem výroků, které reprezentují možné odpovědi n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a základní otázky.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13.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Benchmarking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 – porovnávání s jinými školami a poučení ze zjištěných skutečností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14. Využití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externího odborníka 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do hodnotícího týmu.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15.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Sebehodnocen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í pracovníků.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16.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Sémantický diferenciál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 – 7stupňové hodnocení protipólů.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17.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Peer </a:t>
            </a:r>
            <a:r>
              <a:rPr lang="cs-CZ" b="1" dirty="0" err="1">
                <a:solidFill>
                  <a:srgbClr val="374C81"/>
                </a:solidFill>
                <a:latin typeface="Century Gothic"/>
              </a:rPr>
              <a:t>Review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 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– dvě školy stejného typu se vzájemně hodnotí.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14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58061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976536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>
                <a:solidFill>
                  <a:srgbClr val="374C81"/>
                </a:solidFill>
              </a:rPr>
              <a:t>B. M</a:t>
            </a:r>
            <a:r>
              <a:rPr lang="cs-CZ" sz="3200" b="1" dirty="0"/>
              <a:t>etody a techniky evaluace – nástroje, způsob vyhodnocení</a:t>
            </a:r>
            <a:endParaRPr lang="cs-CZ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4759424"/>
          </a:xfrm>
        </p:spPr>
        <p:txBody>
          <a:bodyPr>
            <a:normAutofit/>
          </a:bodyPr>
          <a:lstStyle/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b="1" dirty="0">
                <a:solidFill>
                  <a:srgbClr val="374C81"/>
                </a:solidFill>
              </a:rPr>
              <a:t>Způsob vyhodnocen</a:t>
            </a:r>
            <a:r>
              <a:rPr lang="cs-CZ" dirty="0">
                <a:solidFill>
                  <a:srgbClr val="374C81"/>
                </a:solidFill>
              </a:rPr>
              <a:t>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U využitých technik tým, který bude provádět hodnocení vždy zpracuje: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1. a) </a:t>
            </a:r>
            <a:r>
              <a:rPr lang="cs-CZ" b="1" dirty="0">
                <a:solidFill>
                  <a:srgbClr val="374C81"/>
                </a:solidFill>
              </a:rPr>
              <a:t>významná</a:t>
            </a:r>
            <a:r>
              <a:rPr lang="cs-CZ" dirty="0">
                <a:solidFill>
                  <a:srgbClr val="374C81"/>
                </a:solidFill>
              </a:rPr>
              <a:t> zjištění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1. b)</a:t>
            </a:r>
            <a:r>
              <a:rPr lang="cs-CZ" b="1" dirty="0">
                <a:solidFill>
                  <a:srgbClr val="374C81"/>
                </a:solidFill>
              </a:rPr>
              <a:t> méně</a:t>
            </a:r>
            <a:r>
              <a:rPr lang="cs-CZ" dirty="0">
                <a:solidFill>
                  <a:srgbClr val="374C81"/>
                </a:solidFill>
              </a:rPr>
              <a:t> významná zjištění 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1.c) </a:t>
            </a:r>
            <a:r>
              <a:rPr lang="cs-CZ" b="1" dirty="0">
                <a:solidFill>
                  <a:srgbClr val="374C81"/>
                </a:solidFill>
              </a:rPr>
              <a:t>ojedinělá</a:t>
            </a:r>
            <a:r>
              <a:rPr lang="cs-CZ" dirty="0">
                <a:solidFill>
                  <a:srgbClr val="374C81"/>
                </a:solidFill>
              </a:rPr>
              <a:t> zjištění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2.</a:t>
            </a:r>
            <a:r>
              <a:rPr lang="cs-CZ" b="1" dirty="0">
                <a:solidFill>
                  <a:srgbClr val="374C81"/>
                </a:solidFill>
              </a:rPr>
              <a:t> Shrnutí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3. Návrh na </a:t>
            </a:r>
            <a:r>
              <a:rPr lang="cs-CZ" b="1" dirty="0">
                <a:solidFill>
                  <a:srgbClr val="374C81"/>
                </a:solidFill>
              </a:rPr>
              <a:t>opatření </a:t>
            </a:r>
            <a:r>
              <a:rPr lang="cs-CZ" dirty="0">
                <a:solidFill>
                  <a:srgbClr val="374C81"/>
                </a:solidFill>
              </a:rPr>
              <a:t> 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</a:endParaRPr>
          </a:p>
          <a:p>
            <a:pPr marL="426645" lvl="1" indent="0" defTabSz="1216152">
              <a:buClr>
                <a:srgbClr val="374C81"/>
              </a:buClr>
              <a:buNone/>
            </a:pPr>
            <a:endParaRPr lang="cs-CZ" sz="2400" dirty="0">
              <a:solidFill>
                <a:srgbClr val="374C81"/>
              </a:solidFill>
            </a:endParaRPr>
          </a:p>
          <a:p>
            <a:pPr marL="426645" lvl="1" indent="0" defTabSz="1216152">
              <a:buClr>
                <a:srgbClr val="374C81"/>
              </a:buClr>
              <a:buNone/>
            </a:pPr>
            <a:endParaRPr lang="cs-CZ" sz="2400" dirty="0">
              <a:solidFill>
                <a:srgbClr val="374C81"/>
              </a:solidFill>
            </a:endParaRPr>
          </a:p>
          <a:p>
            <a:pPr marL="426645" lvl="1" indent="0" defTabSz="1216152">
              <a:buClr>
                <a:srgbClr val="374C81"/>
              </a:buClr>
              <a:buNone/>
            </a:pPr>
            <a:endParaRPr lang="cs-CZ" sz="2400" dirty="0">
              <a:solidFill>
                <a:srgbClr val="374C81"/>
              </a:solidFill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15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87784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976536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>
                <a:solidFill>
                  <a:srgbClr val="374C81"/>
                </a:solidFill>
              </a:rPr>
              <a:t>C. Č</a:t>
            </a:r>
            <a:r>
              <a:rPr lang="cs-CZ" sz="3200" b="1" dirty="0"/>
              <a:t>asový plán 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1844" y="836712"/>
            <a:ext cx="10292819" cy="5335488"/>
          </a:xfrm>
        </p:spPr>
        <p:txBody>
          <a:bodyPr>
            <a:normAutofit fontScale="92500" lnSpcReduction="10000"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1.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Projednání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 s pracovníky školy: cíle autoevaluace.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2. Získání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informací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 a zdrojů.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3. Upřesnění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předmětů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 autoevaluace.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4.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Výběr technik 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(nástrojů) autoevaluace.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5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. Ustanovení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týmů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. 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6. Stanovení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termínů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 autoevaluace.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7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. Sběr da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t a informací.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8.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Výstupy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 týmů.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9. Zpracování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Zprávy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 o 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vlastním hodnocení školy.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10. Časový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horizont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 autoevaluace: 2 roky.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16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85810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976536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>
                <a:solidFill>
                  <a:srgbClr val="374C81"/>
                </a:solidFill>
              </a:rPr>
              <a:t>Zpráva o vlastním hodnocení školy</a:t>
            </a:r>
            <a:endParaRPr lang="cs-CZ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1. Oblasti, ve kterých škola dosahuje </a:t>
            </a:r>
            <a:r>
              <a:rPr lang="cs-CZ" b="1" dirty="0">
                <a:solidFill>
                  <a:srgbClr val="374C81"/>
                </a:solidFill>
              </a:rPr>
              <a:t>nadstandartních </a:t>
            </a:r>
            <a:r>
              <a:rPr lang="cs-CZ" dirty="0">
                <a:solidFill>
                  <a:srgbClr val="374C81"/>
                </a:solidFill>
              </a:rPr>
              <a:t>výsledků.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2. Oblasti, ve kterých škola dosahuje </a:t>
            </a:r>
            <a:r>
              <a:rPr lang="cs-CZ" b="1" dirty="0">
                <a:solidFill>
                  <a:srgbClr val="374C81"/>
                </a:solidFill>
              </a:rPr>
              <a:t>dobrých</a:t>
            </a:r>
            <a:r>
              <a:rPr lang="cs-CZ" dirty="0">
                <a:solidFill>
                  <a:srgbClr val="374C81"/>
                </a:solidFill>
              </a:rPr>
              <a:t> výsledků.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3. Oblasti, kde je třeba úroveň </a:t>
            </a:r>
            <a:r>
              <a:rPr lang="cs-CZ" b="1" dirty="0">
                <a:solidFill>
                  <a:srgbClr val="374C81"/>
                </a:solidFill>
              </a:rPr>
              <a:t>zlepšit</a:t>
            </a:r>
            <a:r>
              <a:rPr lang="cs-CZ" dirty="0">
                <a:solidFill>
                  <a:srgbClr val="374C81"/>
                </a:solidFill>
              </a:rPr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4. </a:t>
            </a:r>
            <a:r>
              <a:rPr lang="cs-CZ" b="1" dirty="0">
                <a:solidFill>
                  <a:srgbClr val="374C81"/>
                </a:solidFill>
              </a:rPr>
              <a:t>Opatření</a:t>
            </a:r>
            <a:r>
              <a:rPr lang="cs-CZ" dirty="0">
                <a:solidFill>
                  <a:srgbClr val="374C81"/>
                </a:solidFill>
              </a:rPr>
              <a:t> ke zlepšení stavu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Zpráva o vlastním hodnocení školy je </a:t>
            </a:r>
            <a:r>
              <a:rPr lang="cs-CZ" b="1" dirty="0">
                <a:solidFill>
                  <a:srgbClr val="374C81"/>
                </a:solidFill>
              </a:rPr>
              <a:t>interním</a:t>
            </a:r>
            <a:r>
              <a:rPr lang="cs-CZ" dirty="0">
                <a:solidFill>
                  <a:srgbClr val="374C81"/>
                </a:solidFill>
              </a:rPr>
              <a:t> dokumentem.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Projednání zprávy na pedagogické radě i nepedagogickými pracovníky.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Zpráva </a:t>
            </a:r>
            <a:r>
              <a:rPr lang="cs-CZ" b="1" dirty="0">
                <a:solidFill>
                  <a:srgbClr val="374C81"/>
                </a:solidFill>
              </a:rPr>
              <a:t>není určena </a:t>
            </a:r>
            <a:r>
              <a:rPr lang="cs-CZ" dirty="0">
                <a:solidFill>
                  <a:srgbClr val="374C81"/>
                </a:solidFill>
              </a:rPr>
              <a:t>ke zveřejnění.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17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08701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796" y="2852936"/>
            <a:ext cx="7560840" cy="3522464"/>
          </a:xfrm>
        </p:spPr>
        <p:txBody>
          <a:bodyPr>
            <a:normAutofit/>
          </a:bodyPr>
          <a:lstStyle/>
          <a:p>
            <a:pPr marL="301752" indent="-301752" algn="ctr" defTabSz="1216152">
              <a:lnSpc>
                <a:spcPct val="95000"/>
              </a:lnSpc>
              <a:spcBef>
                <a:spcPts val="1866"/>
              </a:spcBef>
            </a:pPr>
            <a:r>
              <a:rPr lang="cs-CZ" sz="2400" dirty="0">
                <a:solidFill>
                  <a:srgbClr val="374C81"/>
                </a:solidFill>
              </a:rPr>
              <a:t>Za </a:t>
            </a:r>
            <a:r>
              <a:rPr lang="cs-CZ" sz="2400" dirty="0" err="1">
                <a:solidFill>
                  <a:srgbClr val="374C81"/>
                </a:solidFill>
              </a:rPr>
              <a:t>hoďku</a:t>
            </a:r>
            <a:r>
              <a:rPr lang="cs-CZ" sz="2400" dirty="0">
                <a:solidFill>
                  <a:srgbClr val="374C81"/>
                </a:solidFill>
              </a:rPr>
              <a:t> </a:t>
            </a:r>
            <a:r>
              <a:rPr lang="cs-CZ" sz="2400">
                <a:solidFill>
                  <a:srgbClr val="374C81"/>
                </a:solidFill>
              </a:rPr>
              <a:t>máme autoevaluaci</a:t>
            </a:r>
            <a:br>
              <a:rPr lang="cs-CZ" sz="2400">
                <a:solidFill>
                  <a:srgbClr val="374C81"/>
                </a:solidFill>
              </a:rPr>
            </a:br>
            <a:r>
              <a:rPr lang="cs-CZ" sz="2400">
                <a:solidFill>
                  <a:srgbClr val="374C81"/>
                </a:solidFill>
              </a:rPr>
              <a:t>jako víno.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1268761"/>
            <a:ext cx="7008574" cy="108012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374C81"/>
                </a:solidFill>
              </a:rPr>
              <a:t>Tak jdeme na to.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976536"/>
          </a:xfrm>
        </p:spPr>
        <p:txBody>
          <a:bodyPr>
            <a:normAutofit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cs-CZ" sz="3200" b="1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Proč máme provádět autoevaluaci?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Cílem je zhodnotit školu pohledem aktérů, kteří se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podílejí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 na vzdělávání.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Zjistit, co se nám daří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méně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, kde jsou nedostatky, rezervy.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Definovat, v jakých oblastech 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škola dosahuje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dobrých výsledků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Na základě zjištěných skutečností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stanovit kroky 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ke zkvalitnění vzdělávání.</a:t>
            </a: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976536"/>
          </a:xfrm>
        </p:spPr>
        <p:txBody>
          <a:bodyPr>
            <a:normAutofit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cs-CZ" sz="3200" b="1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Kdo se podílí na autoevaluaci?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Ředitel školy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Pedagogové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Nepedagogičtí pracovníci školy</a:t>
            </a: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Zákonní zástupci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Děti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Partneři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Externí spolupracovníci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38223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976536"/>
          </a:xfrm>
        </p:spPr>
        <p:txBody>
          <a:bodyPr>
            <a:normAutofit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cs-CZ" sz="3200" b="1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Školní vzdělávací program pro předškolní vzdělávání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V ŠVP bude uvedeno – dle úprav RVP ze srpna 2016: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/>
              <a:t>A. </a:t>
            </a:r>
            <a:r>
              <a:rPr lang="cs-CZ" b="1" dirty="0"/>
              <a:t>Předmět autoevaluace </a:t>
            </a:r>
            <a:r>
              <a:rPr lang="cs-CZ" dirty="0"/>
              <a:t>– oblasti, na které se zaměří.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B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M</a:t>
            </a:r>
            <a:r>
              <a:rPr lang="cs-CZ" b="1" dirty="0"/>
              <a:t>etody a techniky </a:t>
            </a:r>
            <a:r>
              <a:rPr lang="cs-CZ" dirty="0"/>
              <a:t>evaluace – nástroje, způsob vyhodnocení.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C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Č</a:t>
            </a:r>
            <a:r>
              <a:rPr lang="cs-CZ" b="1" dirty="0"/>
              <a:t>asový plán</a:t>
            </a:r>
            <a:r>
              <a:rPr lang="cs-CZ" dirty="0"/>
              <a:t>.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D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O</a:t>
            </a:r>
            <a:r>
              <a:rPr lang="cs-CZ" b="1" dirty="0"/>
              <a:t>dpovědnost</a:t>
            </a:r>
            <a:r>
              <a:rPr lang="cs-CZ" dirty="0"/>
              <a:t> učitelů a dalších pracovníků. </a:t>
            </a: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88891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976536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/>
              <a:t>A. Předmět autoevaluace</a:t>
            </a:r>
            <a:endParaRPr lang="cs-CZ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1196751"/>
            <a:ext cx="10157354" cy="5204049"/>
          </a:xfrm>
        </p:spPr>
        <p:txBody>
          <a:bodyPr>
            <a:normAutofit fontScale="85000" lnSpcReduction="20000"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1.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Vize 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školy – přiměřenost a srozumitelnost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2.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Strategie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 školy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3.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Podmínky</a:t>
            </a: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 ke vzdělávání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3.1 </a:t>
            </a:r>
            <a:r>
              <a:rPr lang="cs-CZ" b="1" dirty="0">
                <a:solidFill>
                  <a:srgbClr val="374C81"/>
                </a:solidFill>
              </a:rPr>
              <a:t>Personální</a:t>
            </a:r>
            <a:r>
              <a:rPr lang="cs-CZ" dirty="0">
                <a:solidFill>
                  <a:srgbClr val="374C81"/>
                </a:solidFill>
              </a:rPr>
              <a:t> podmínky – předpoklady pro výkon učitele MŠ (§ 3 a § 6 zákona č. 563/2004 Sb., ve znění pozdějších předpisů), pracovní smlouvy, platové výměry, náplně práce, absence a nemocnost pracovníků, zastupování, hodnocení pracovníků včetně stanovení kritérií pro hodnocení, další vzdělávání, návrhy na ocenění pracovníků.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3.2 </a:t>
            </a:r>
            <a:r>
              <a:rPr lang="cs-CZ" b="1" dirty="0">
                <a:solidFill>
                  <a:srgbClr val="374C81"/>
                </a:solidFill>
              </a:rPr>
              <a:t>Materiální</a:t>
            </a:r>
            <a:r>
              <a:rPr lang="cs-CZ" dirty="0">
                <a:solidFill>
                  <a:srgbClr val="374C81"/>
                </a:solidFill>
              </a:rPr>
              <a:t> podmínky – budova (technický stav, zateplení, bezbariérovost, místnosti – třídy, sborovna, ředitelna, ložnice, chodby, šatny, další prostory…, vytápění, osvětlení, větrání, stravování, úklid, zabezpečení …), hřiště, zahrada, přístupové komunikace, parkoviště, knihovna, hry, pomůcky, internet.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3.3 </a:t>
            </a:r>
            <a:r>
              <a:rPr lang="cs-CZ" b="1" dirty="0">
                <a:solidFill>
                  <a:srgbClr val="374C81"/>
                </a:solidFill>
              </a:rPr>
              <a:t>Finanční</a:t>
            </a:r>
            <a:r>
              <a:rPr lang="cs-CZ" dirty="0">
                <a:solidFill>
                  <a:srgbClr val="374C81"/>
                </a:solidFill>
              </a:rPr>
              <a:t> zdroje – příspěvek zřizovatele a krajského úřadu, prostředky pro zabezpečení vzdělávání žáků se SVP, jiné zdroje, fundraising, čerpání rozpočtu.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83732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976536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/>
              <a:t>A. Předmět autoevaluace</a:t>
            </a:r>
            <a:endParaRPr lang="cs-CZ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5400600"/>
          </a:xfrm>
        </p:spPr>
        <p:txBody>
          <a:bodyPr>
            <a:normAutofit fontScale="92500" lnSpcReduction="10000"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4.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Školní vzdělávací program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4.1 </a:t>
            </a:r>
            <a:r>
              <a:rPr lang="cs-CZ" b="1" dirty="0">
                <a:solidFill>
                  <a:srgbClr val="374C81"/>
                </a:solidFill>
              </a:rPr>
              <a:t>Soulad</a:t>
            </a:r>
            <a:r>
              <a:rPr lang="cs-CZ" dirty="0">
                <a:solidFill>
                  <a:srgbClr val="374C81"/>
                </a:solidFill>
              </a:rPr>
              <a:t> ŠVP PV s RVP PV.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4.2 Přiměřenost </a:t>
            </a:r>
            <a:r>
              <a:rPr lang="cs-CZ" b="1" dirty="0">
                <a:solidFill>
                  <a:srgbClr val="374C81"/>
                </a:solidFill>
              </a:rPr>
              <a:t>cílů</a:t>
            </a:r>
            <a:r>
              <a:rPr lang="cs-CZ" dirty="0">
                <a:solidFill>
                  <a:srgbClr val="374C81"/>
                </a:solidFill>
              </a:rPr>
              <a:t> vzdělávání.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4.3 </a:t>
            </a:r>
            <a:r>
              <a:rPr lang="cs-CZ" b="1" dirty="0">
                <a:solidFill>
                  <a:srgbClr val="374C81"/>
                </a:solidFill>
              </a:rPr>
              <a:t>Klíčové kompetence </a:t>
            </a:r>
            <a:r>
              <a:rPr lang="cs-CZ" dirty="0">
                <a:solidFill>
                  <a:srgbClr val="374C81"/>
                </a:solidFill>
              </a:rPr>
              <a:t>v ŠVP.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4.4 Péče o děti se </a:t>
            </a:r>
            <a:r>
              <a:rPr lang="cs-CZ" b="1" dirty="0">
                <a:solidFill>
                  <a:srgbClr val="374C81"/>
                </a:solidFill>
              </a:rPr>
              <a:t>speciálními vzdělávacími potřebami a děti nadané</a:t>
            </a:r>
            <a:r>
              <a:rPr lang="cs-CZ" dirty="0">
                <a:solidFill>
                  <a:srgbClr val="374C81"/>
                </a:solidFill>
              </a:rPr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4.5 </a:t>
            </a:r>
            <a:r>
              <a:rPr lang="cs-CZ" b="1" dirty="0">
                <a:solidFill>
                  <a:srgbClr val="374C81"/>
                </a:solidFill>
              </a:rPr>
              <a:t>Formální požadavky </a:t>
            </a:r>
            <a:r>
              <a:rPr lang="cs-CZ" dirty="0">
                <a:solidFill>
                  <a:srgbClr val="374C81"/>
                </a:solidFill>
              </a:rPr>
              <a:t>– dle ČSN, písmo, zarovnání odstavců.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4.6 </a:t>
            </a:r>
            <a:r>
              <a:rPr lang="cs-CZ" b="1" dirty="0">
                <a:solidFill>
                  <a:srgbClr val="374C81"/>
                </a:solidFill>
              </a:rPr>
              <a:t>Stručnost a přehlednost</a:t>
            </a:r>
            <a:r>
              <a:rPr lang="cs-CZ" dirty="0">
                <a:solidFill>
                  <a:srgbClr val="374C81"/>
                </a:solidFill>
              </a:rPr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4.7 Učitelé </a:t>
            </a:r>
            <a:r>
              <a:rPr lang="cs-CZ" b="1" dirty="0">
                <a:solidFill>
                  <a:srgbClr val="374C81"/>
                </a:solidFill>
              </a:rPr>
              <a:t>znají a pracují </a:t>
            </a:r>
            <a:r>
              <a:rPr lang="cs-CZ" dirty="0">
                <a:solidFill>
                  <a:srgbClr val="374C81"/>
                </a:solidFill>
              </a:rPr>
              <a:t>dle ŠVP.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4.8 </a:t>
            </a:r>
            <a:r>
              <a:rPr lang="cs-CZ" b="1" dirty="0">
                <a:solidFill>
                  <a:srgbClr val="374C81"/>
                </a:solidFill>
              </a:rPr>
              <a:t>Zveřejnění</a:t>
            </a:r>
            <a:r>
              <a:rPr lang="cs-CZ" dirty="0">
                <a:solidFill>
                  <a:srgbClr val="374C81"/>
                </a:solidFill>
              </a:rPr>
              <a:t> ŠVP na přístupném místě ( § 5 odst. 3 školského zákona).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4.9 </a:t>
            </a:r>
            <a:r>
              <a:rPr lang="cs-CZ" b="1" dirty="0">
                <a:solidFill>
                  <a:srgbClr val="374C81"/>
                </a:solidFill>
              </a:rPr>
              <a:t>Třídní </a:t>
            </a:r>
            <a:r>
              <a:rPr lang="cs-CZ" dirty="0">
                <a:solidFill>
                  <a:srgbClr val="374C81"/>
                </a:solidFill>
              </a:rPr>
              <a:t>vzdělávací program.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1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80773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976536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/>
              <a:t>A. Předmět autoevaluace</a:t>
            </a:r>
            <a:endParaRPr lang="cs-CZ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1052736"/>
            <a:ext cx="10157354" cy="5760640"/>
          </a:xfrm>
        </p:spPr>
        <p:txBody>
          <a:bodyPr>
            <a:normAutofit fontScale="92500" lnSpcReduction="20000"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5.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D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okumentace školy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5.1 </a:t>
            </a:r>
            <a:r>
              <a:rPr lang="cs-CZ" b="1" dirty="0">
                <a:solidFill>
                  <a:srgbClr val="374C81"/>
                </a:solidFill>
              </a:rPr>
              <a:t>Školní řád</a:t>
            </a:r>
            <a:r>
              <a:rPr lang="cs-CZ" dirty="0">
                <a:solidFill>
                  <a:srgbClr val="374C81"/>
                </a:solidFill>
              </a:rPr>
              <a:t> mateřské školy.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5.2 </a:t>
            </a:r>
            <a:r>
              <a:rPr lang="cs-CZ" b="1" dirty="0">
                <a:solidFill>
                  <a:srgbClr val="374C81"/>
                </a:solidFill>
              </a:rPr>
              <a:t>Doklady</a:t>
            </a:r>
            <a:r>
              <a:rPr lang="cs-CZ" dirty="0">
                <a:solidFill>
                  <a:srgbClr val="374C81"/>
                </a:solidFill>
              </a:rPr>
              <a:t> o přijímání dětí.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5.3 </a:t>
            </a:r>
            <a:r>
              <a:rPr lang="cs-CZ" b="1" dirty="0">
                <a:solidFill>
                  <a:srgbClr val="374C81"/>
                </a:solidFill>
              </a:rPr>
              <a:t>Kniha úrazů</a:t>
            </a:r>
            <a:r>
              <a:rPr lang="cs-CZ" dirty="0">
                <a:solidFill>
                  <a:srgbClr val="374C81"/>
                </a:solidFill>
              </a:rPr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5.4 </a:t>
            </a:r>
            <a:r>
              <a:rPr lang="cs-CZ" b="1" dirty="0">
                <a:solidFill>
                  <a:srgbClr val="374C81"/>
                </a:solidFill>
              </a:rPr>
              <a:t>Školní matrika.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5.5 </a:t>
            </a:r>
            <a:r>
              <a:rPr lang="cs-CZ" b="1" dirty="0">
                <a:solidFill>
                  <a:srgbClr val="374C81"/>
                </a:solidFill>
              </a:rPr>
              <a:t>Plány pedagogické podpory a individuální vzdělávací plány.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5.6 </a:t>
            </a:r>
            <a:r>
              <a:rPr lang="cs-CZ" b="1" dirty="0">
                <a:solidFill>
                  <a:srgbClr val="374C81"/>
                </a:solidFill>
              </a:rPr>
              <a:t>Záznam</a:t>
            </a:r>
            <a:r>
              <a:rPr lang="cs-CZ" dirty="0">
                <a:solidFill>
                  <a:srgbClr val="374C81"/>
                </a:solidFill>
              </a:rPr>
              <a:t>y z  jednání </a:t>
            </a:r>
            <a:r>
              <a:rPr lang="cs-CZ" b="1" dirty="0">
                <a:solidFill>
                  <a:srgbClr val="374C81"/>
                </a:solidFill>
              </a:rPr>
              <a:t>pedagogických rad</a:t>
            </a:r>
            <a:r>
              <a:rPr lang="cs-CZ" dirty="0">
                <a:solidFill>
                  <a:srgbClr val="374C81"/>
                </a:solidFill>
              </a:rPr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5.7 </a:t>
            </a:r>
            <a:r>
              <a:rPr lang="cs-CZ" b="1" dirty="0">
                <a:solidFill>
                  <a:srgbClr val="374C81"/>
                </a:solidFill>
              </a:rPr>
              <a:t>Provozní řády</a:t>
            </a:r>
            <a:r>
              <a:rPr lang="cs-CZ" dirty="0">
                <a:solidFill>
                  <a:srgbClr val="374C81"/>
                </a:solidFill>
              </a:rPr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5.8 </a:t>
            </a:r>
            <a:r>
              <a:rPr lang="cs-CZ" b="1" dirty="0">
                <a:solidFill>
                  <a:srgbClr val="374C81"/>
                </a:solidFill>
              </a:rPr>
              <a:t>Zápis </a:t>
            </a:r>
            <a:r>
              <a:rPr lang="cs-CZ" dirty="0">
                <a:solidFill>
                  <a:srgbClr val="374C81"/>
                </a:solidFill>
              </a:rPr>
              <a:t>k předškolnímu vzdělávání, rozhodnutí ředitele o přijetí.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5.9 </a:t>
            </a:r>
            <a:r>
              <a:rPr lang="cs-CZ" b="1" dirty="0">
                <a:solidFill>
                  <a:srgbClr val="374C81"/>
                </a:solidFill>
              </a:rPr>
              <a:t>Další dokumentace </a:t>
            </a:r>
            <a:r>
              <a:rPr lang="cs-CZ" dirty="0">
                <a:solidFill>
                  <a:srgbClr val="374C81"/>
                </a:solidFill>
              </a:rPr>
              <a:t>– personální, účetnictví, rozpočet, odvody, FKSP,  BOZP, požární ochrana, pojištění školy…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5.10 </a:t>
            </a:r>
            <a:r>
              <a:rPr lang="cs-CZ" b="1" dirty="0">
                <a:solidFill>
                  <a:srgbClr val="374C81"/>
                </a:solidFill>
              </a:rPr>
              <a:t>Projekty, šablony </a:t>
            </a:r>
            <a:r>
              <a:rPr lang="cs-CZ" b="1">
                <a:solidFill>
                  <a:srgbClr val="374C81"/>
                </a:solidFill>
              </a:rPr>
              <a:t>z OP VVV</a:t>
            </a:r>
            <a:r>
              <a:rPr lang="cs-CZ" b="1" dirty="0">
                <a:solidFill>
                  <a:srgbClr val="374C81"/>
                </a:solidFill>
              </a:rPr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b="1" dirty="0">
              <a:solidFill>
                <a:srgbClr val="374C81"/>
              </a:solidFill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1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062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688504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/>
              <a:t>A. Předmět autoevaluace</a:t>
            </a:r>
            <a:endParaRPr lang="cs-CZ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1052736"/>
            <a:ext cx="10157354" cy="5688632"/>
          </a:xfrm>
        </p:spPr>
        <p:txBody>
          <a:bodyPr>
            <a:normAutofit fontScale="85000" lnSpcReduction="20000"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6.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Průběh vzdělávání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6.1 </a:t>
            </a:r>
            <a:r>
              <a:rPr lang="cs-CZ" b="1" dirty="0">
                <a:solidFill>
                  <a:srgbClr val="374C81"/>
                </a:solidFill>
              </a:rPr>
              <a:t>Metody</a:t>
            </a:r>
            <a:r>
              <a:rPr lang="cs-CZ" dirty="0">
                <a:solidFill>
                  <a:srgbClr val="374C81"/>
                </a:solidFill>
              </a:rPr>
              <a:t> vzdělávání.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6.2 </a:t>
            </a:r>
            <a:r>
              <a:rPr lang="cs-CZ" b="1" dirty="0">
                <a:solidFill>
                  <a:srgbClr val="374C81"/>
                </a:solidFill>
              </a:rPr>
              <a:t>Rozvrh</a:t>
            </a:r>
            <a:r>
              <a:rPr lang="cs-CZ" dirty="0">
                <a:solidFill>
                  <a:srgbClr val="374C81"/>
                </a:solidFill>
              </a:rPr>
              <a:t> činností.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6.3 </a:t>
            </a:r>
            <a:r>
              <a:rPr lang="cs-CZ" b="1" dirty="0">
                <a:solidFill>
                  <a:srgbClr val="374C81"/>
                </a:solidFill>
              </a:rPr>
              <a:t>Hodnocení</a:t>
            </a:r>
            <a:r>
              <a:rPr lang="cs-CZ" dirty="0">
                <a:solidFill>
                  <a:srgbClr val="374C81"/>
                </a:solidFill>
              </a:rPr>
              <a:t> dětí – formativní hodnocení.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6.4 </a:t>
            </a:r>
            <a:r>
              <a:rPr lang="cs-CZ" b="1" dirty="0">
                <a:solidFill>
                  <a:srgbClr val="374C81"/>
                </a:solidFill>
              </a:rPr>
              <a:t>Sebehodnocení </a:t>
            </a:r>
            <a:r>
              <a:rPr lang="cs-CZ" dirty="0">
                <a:solidFill>
                  <a:srgbClr val="374C81"/>
                </a:solidFill>
              </a:rPr>
              <a:t>dětí.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6.5 Využívání </a:t>
            </a:r>
            <a:r>
              <a:rPr lang="cs-CZ" b="1" dirty="0">
                <a:solidFill>
                  <a:srgbClr val="374C81"/>
                </a:solidFill>
              </a:rPr>
              <a:t>ICT, her, pomůcek</a:t>
            </a:r>
            <a:r>
              <a:rPr lang="cs-CZ" dirty="0">
                <a:solidFill>
                  <a:srgbClr val="374C81"/>
                </a:solidFill>
              </a:rPr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6.6 </a:t>
            </a:r>
            <a:r>
              <a:rPr lang="cs-CZ" b="1" dirty="0">
                <a:solidFill>
                  <a:srgbClr val="374C81"/>
                </a:solidFill>
              </a:rPr>
              <a:t>Komunikace</a:t>
            </a:r>
            <a:r>
              <a:rPr lang="cs-CZ" dirty="0">
                <a:solidFill>
                  <a:srgbClr val="374C81"/>
                </a:solidFill>
              </a:rPr>
              <a:t> učitele s dětmi.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6.7 </a:t>
            </a:r>
            <a:r>
              <a:rPr lang="cs-CZ" b="1" dirty="0">
                <a:solidFill>
                  <a:srgbClr val="374C81"/>
                </a:solidFill>
              </a:rPr>
              <a:t>Střídání </a:t>
            </a:r>
            <a:r>
              <a:rPr lang="cs-CZ" dirty="0">
                <a:solidFill>
                  <a:srgbClr val="374C81"/>
                </a:solidFill>
              </a:rPr>
              <a:t>činností.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6.8 Péče o děti se </a:t>
            </a:r>
            <a:r>
              <a:rPr lang="cs-CZ" b="1" dirty="0">
                <a:solidFill>
                  <a:srgbClr val="374C81"/>
                </a:solidFill>
              </a:rPr>
              <a:t>speciálními vzdělávacími potřebami a děti nadané</a:t>
            </a:r>
            <a:r>
              <a:rPr lang="cs-CZ" dirty="0">
                <a:solidFill>
                  <a:srgbClr val="374C81"/>
                </a:solidFill>
              </a:rPr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6.9 Využití </a:t>
            </a:r>
            <a:r>
              <a:rPr lang="cs-CZ" b="1" dirty="0">
                <a:solidFill>
                  <a:srgbClr val="374C81"/>
                </a:solidFill>
              </a:rPr>
              <a:t>podpůrných opatření</a:t>
            </a:r>
            <a:r>
              <a:rPr lang="cs-CZ" dirty="0">
                <a:solidFill>
                  <a:srgbClr val="374C81"/>
                </a:solidFill>
              </a:rPr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6.10 </a:t>
            </a:r>
            <a:r>
              <a:rPr lang="cs-CZ" b="1" dirty="0">
                <a:solidFill>
                  <a:srgbClr val="374C81"/>
                </a:solidFill>
              </a:rPr>
              <a:t>Motivace</a:t>
            </a:r>
            <a:r>
              <a:rPr lang="cs-CZ" dirty="0">
                <a:solidFill>
                  <a:srgbClr val="374C81"/>
                </a:solidFill>
              </a:rPr>
              <a:t> dětí.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6.11 Zpracování a realizace </a:t>
            </a:r>
            <a:r>
              <a:rPr lang="cs-CZ" b="1" dirty="0">
                <a:solidFill>
                  <a:srgbClr val="374C81"/>
                </a:solidFill>
              </a:rPr>
              <a:t>integrovaných bloků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endParaRPr lang="cs-CZ" dirty="0">
              <a:solidFill>
                <a:srgbClr val="374C81"/>
              </a:solidFill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0311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30103" cy="760512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3200" b="1" dirty="0"/>
              <a:t>A. Předmět autoevaluace</a:t>
            </a:r>
            <a:endParaRPr lang="cs-CZ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908720"/>
            <a:ext cx="10157354" cy="5760640"/>
          </a:xfrm>
        </p:spPr>
        <p:txBody>
          <a:bodyPr>
            <a:normAutofit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cs-CZ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7. </a:t>
            </a:r>
            <a:r>
              <a:rPr lang="cs-CZ" sz="2400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Kultura školy, klima, komunikace </a:t>
            </a: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</a:rPr>
              <a:t>7.1 Komunikace mezi </a:t>
            </a:r>
            <a:r>
              <a:rPr lang="cs-CZ" b="1" dirty="0">
                <a:solidFill>
                  <a:srgbClr val="374C81"/>
                </a:solidFill>
              </a:rPr>
              <a:t>vedením školy a učiteli</a:t>
            </a:r>
            <a:r>
              <a:rPr lang="cs-CZ" dirty="0">
                <a:solidFill>
                  <a:srgbClr val="374C81"/>
                </a:solidFill>
              </a:rPr>
              <a:t>.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7.2 Vzájemná komunikace mezi </a:t>
            </a:r>
            <a:r>
              <a:rPr lang="cs-CZ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učiteli.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7.3 Komunikace mezi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učiteli a zákonnými zástupc</a:t>
            </a:r>
            <a:r>
              <a:rPr lang="cs-CZ" dirty="0">
                <a:solidFill>
                  <a:srgbClr val="374C81"/>
                </a:solidFill>
                <a:latin typeface="Century Gothic"/>
              </a:rPr>
              <a:t>i.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7.4 </a:t>
            </a:r>
            <a:r>
              <a:rPr lang="cs-CZ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Vztahy </a:t>
            </a: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mezi dětmi.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dirty="0">
                <a:solidFill>
                  <a:srgbClr val="374C81"/>
                </a:solidFill>
                <a:latin typeface="Century Gothic"/>
              </a:rPr>
              <a:t>7.5 Komunikace se </a:t>
            </a:r>
            <a:r>
              <a:rPr lang="cs-CZ" b="1" dirty="0">
                <a:solidFill>
                  <a:srgbClr val="374C81"/>
                </a:solidFill>
                <a:latin typeface="Century Gothic"/>
              </a:rPr>
              <a:t>zřizovatelem.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7.6 Komunikace s </a:t>
            </a:r>
            <a:r>
              <a:rPr lang="cs-CZ" b="1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partnery</a:t>
            </a:r>
            <a:r>
              <a:rPr lang="cs-CZ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, spolky, ústavy, nadacemi, školskými poradenskými zařízeními, lékaři, logopedy, OSPOD, sponzory, mateřskými školami, základními školami …..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endParaRPr lang="cs-CZ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76956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1368</Words>
  <Application>Microsoft Office PowerPoint</Application>
  <PresentationFormat>Vlastní</PresentationFormat>
  <Paragraphs>226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Books_16x9</vt:lpstr>
      <vt:lpstr>Autoevaluace  aneb vlastní hodnocení školy aneb vnitřní hodnocení  mateřské školy 2</vt:lpstr>
      <vt:lpstr>Proč máme provádět autoevaluaci?</vt:lpstr>
      <vt:lpstr>Kdo se podílí na autoevaluaci?</vt:lpstr>
      <vt:lpstr>Školní vzdělávací program pro předškolní vzdělávání</vt:lpstr>
      <vt:lpstr>A. Předmět autoevaluace</vt:lpstr>
      <vt:lpstr>A. Předmět autoevaluace</vt:lpstr>
      <vt:lpstr>A. Předmět autoevaluace</vt:lpstr>
      <vt:lpstr>A. Předmět autoevaluace</vt:lpstr>
      <vt:lpstr>A. Předmět autoevaluace</vt:lpstr>
      <vt:lpstr>A. Předmět autoevaluace</vt:lpstr>
      <vt:lpstr>A. Předmět autoevaluace</vt:lpstr>
      <vt:lpstr>A. Předmět autoevaluace</vt:lpstr>
      <vt:lpstr>B. Metody a techniky evaluace – nástroje, způsob vyhodnocení </vt:lpstr>
      <vt:lpstr>B. Metody a techniky evaluace – nástroje, způsob vyhodnocení </vt:lpstr>
      <vt:lpstr>B. Metody a techniky evaluace – nástroje, způsob vyhodnocení</vt:lpstr>
      <vt:lpstr>C. Časový plán  </vt:lpstr>
      <vt:lpstr>Zpráva o vlastním hodnocení školy</vt:lpstr>
      <vt:lpstr>Za hoďku máme autoevaluaci jako víno.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2016-07-15T09:07:26Z</dcterms:created>
  <dcterms:modified xsi:type="dcterms:W3CDTF">2017-04-20T08:16:24Z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