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6" r:id="rId5"/>
    <p:sldId id="268" r:id="rId6"/>
    <p:sldId id="271" r:id="rId7"/>
    <p:sldId id="265" r:id="rId8"/>
    <p:sldId id="264" r:id="rId9"/>
    <p:sldId id="263" r:id="rId10"/>
    <p:sldId id="259" r:id="rId11"/>
    <p:sldId id="260" r:id="rId12"/>
    <p:sldId id="276" r:id="rId13"/>
    <p:sldId id="277" r:id="rId14"/>
    <p:sldId id="296" r:id="rId15"/>
    <p:sldId id="278" r:id="rId16"/>
    <p:sldId id="279" r:id="rId17"/>
    <p:sldId id="280" r:id="rId18"/>
    <p:sldId id="281" r:id="rId19"/>
    <p:sldId id="286" r:id="rId20"/>
    <p:sldId id="290" r:id="rId21"/>
    <p:sldId id="291" r:id="rId22"/>
    <p:sldId id="292" r:id="rId23"/>
    <p:sldId id="294" r:id="rId24"/>
    <p:sldId id="297" r:id="rId25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3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81B99-C198-4719-B517-20D0CC25CAF3}" type="datetimeFigureOut">
              <a:rPr lang="cs-CZ"/>
              <a:pPr>
                <a:defRPr/>
              </a:pPr>
              <a:t>30. 5. 2016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6F418B-8DD8-4935-B8B1-D8DF0AD8AE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51D162-724C-4FA3-B47E-D92897891308}" type="datetimeFigureOut">
              <a:rPr lang="cs-CZ"/>
              <a:pPr>
                <a:defRPr/>
              </a:pPr>
              <a:t>30. 5. 2016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E011F5-D8BF-4938-A267-E32D566EF1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53445-6E33-44CE-9BC6-D65C6F2F0141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34452-04D0-4309-8E1C-26533FF899A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77331-5515-4039-88A6-1C4910D6EB97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3EB8-E1A2-4C7D-95F0-BAABBEE72DF2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F23C-22E1-47F5-BF3D-DD5072F2E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83B73-D8D9-4043-B1CD-4F661A296E28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8B73-26E4-4694-8D69-3298AFD2F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0CA8-1513-44B0-AADC-DB07D8216F2A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F85D-0D4F-4E4D-B764-6B9C19461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C64-37EF-47BC-8DBB-42536BF1A473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3D50-EB61-4BC4-8010-3ADAF5168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5558-E7EC-4DE8-A387-EB85A2FB767E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4799-9301-4A7A-B783-512E4F5A6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6059-F139-4CA8-A47F-5B368572F33B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F49B-6F5B-4709-A90B-66285D9C1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F997-C277-41B8-AD85-FF8FD4F9323D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8575-8B81-41EE-9A14-F947393D5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16E7-5C2B-42FE-9703-866DDA60F7F9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95E3-BC74-463B-A5C8-881856EB6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F218-F467-49DD-95FD-BD89C39E284E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1A00-DBCD-41A3-B172-76D3F561B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FC5C-8372-4F07-9A62-52AF4F45D536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80E8-092C-4BAD-97DC-FA09C8893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8E86-5568-449A-8642-70B78BB64235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EF84-8322-434F-9AE8-69B8CA01F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BD88-3157-42E1-9CD4-7341E1E7A390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C28A-F96B-4886-8939-FE2CA357A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FFB2-5794-4B02-B1DB-C44ED812245F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6769-A27D-49EB-9A89-D1C9EDA7B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CADF-2A13-402B-B58F-F48C959078A2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6453-4763-4AA9-A5FC-05A4F058C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16A9-D216-450A-9612-4FB356BB7EBA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B133-E516-4611-B4B9-59B867EA7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E04B-F1D7-499A-B0F7-F45A97433B1A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BE67-76FE-4FD5-A678-F34A79FFC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93F5-A102-4519-A241-DC5691ED3467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9F27-AB58-4643-90E6-22FCB1E0E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44C9484-20C1-4925-8A9A-BF0535BA536C}" type="datetime1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MAS Achát z.s.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FC2D2DA-F362-4F81-9642-8B9F8D8E3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1" r:id="rId12"/>
    <p:sldLayoutId id="2147483706" r:id="rId13"/>
    <p:sldLayoutId id="2147483712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333F5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333F50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333F50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33F50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33F5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8613" y="5610225"/>
            <a:ext cx="156527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Obrázek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584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Obrázek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98638"/>
            <a:ext cx="80041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Obrázek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31238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ázek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" y="5305425"/>
            <a:ext cx="59975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Podnadpis 4"/>
          <p:cNvSpPr>
            <a:spLocks noGrp="1"/>
          </p:cNvSpPr>
          <p:nvPr>
            <p:ph type="subTitle" idx="1"/>
          </p:nvPr>
        </p:nvSpPr>
        <p:spPr>
          <a:xfrm>
            <a:off x="292100" y="1633538"/>
            <a:ext cx="6400800" cy="1946275"/>
          </a:xfrm>
        </p:spPr>
        <p:txBody>
          <a:bodyPr/>
          <a:lstStyle/>
          <a:p>
            <a:pPr eaLnBrk="1" hangingPunct="1"/>
            <a:r>
              <a:rPr lang="cs-CZ" sz="2800" b="1" u="sng" smtClean="0">
                <a:solidFill>
                  <a:schemeClr val="tx1"/>
                </a:solidFill>
                <a:latin typeface="Calibri" pitchFamily="34" charset="0"/>
              </a:rPr>
              <a:t>Cílové skupiny: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96888" y="2224088"/>
            <a:ext cx="2346325" cy="852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Děti v MŠ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235325" y="2232025"/>
            <a:ext cx="2422525" cy="85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Žáci ZŠ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96888" y="3262313"/>
            <a:ext cx="5303837" cy="85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Pedagogičtí pracovníci v MŠ a ZŠ vč. vedoucích pracovníků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52438" y="4449763"/>
            <a:ext cx="530383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Rodiče dětí a žáků</a:t>
            </a:r>
          </a:p>
        </p:txBody>
      </p:sp>
      <p:pic>
        <p:nvPicPr>
          <p:cNvPr id="33799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0038" y="5559425"/>
            <a:ext cx="157321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Obrázek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6950" y="5808663"/>
            <a:ext cx="21510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01625" y="1668463"/>
            <a:ext cx="7397750" cy="4035425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cs-CZ" sz="2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Cíl výzvy a podporované aktivity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Podpora MŠ a ZŠ formou podpory zjednodušeného vykazování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Personální podpora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Usnadňování přechodu dětí z MŠ do ZŠ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Osobnostně profesní rozvoj pedagogů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Čtenářské a matematické kluby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Setkávání s rodiči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Doučování žáků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endParaRPr lang="cs-CZ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defRPr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4818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1788" y="5619750"/>
            <a:ext cx="1571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1238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100599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5913" y="5605463"/>
            <a:ext cx="15732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6950" y="5808663"/>
            <a:ext cx="21510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79388" y="2586038"/>
            <a:ext cx="4152900" cy="28305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cs-CZ" sz="2400" b="1" u="sng" dirty="0">
                <a:latin typeface="Calibri" panose="020F0502020204030204" pitchFamily="34" charset="0"/>
                <a:cs typeface="+mn-cs"/>
              </a:rPr>
              <a:t>Aktivity pro MŠ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dirty="0">
                <a:latin typeface="Calibri" panose="020F0502020204030204" pitchFamily="34" charset="0"/>
                <a:cs typeface="+mn-cs"/>
              </a:rPr>
              <a:t>Personální podpora 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dirty="0">
                <a:latin typeface="Calibri" panose="020F0502020204030204" pitchFamily="34" charset="0"/>
                <a:cs typeface="+mn-cs"/>
              </a:rPr>
              <a:t>Osobnostně sociální a profesní rozvoj pedagogů v MŠ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cs-CZ" sz="2000" b="1" dirty="0">
                <a:latin typeface="Calibri" panose="020F0502020204030204" pitchFamily="34" charset="0"/>
                <a:cs typeface="+mn-cs"/>
              </a:rPr>
              <a:t>Usnadňování přechodu dětí z MŠ do ZŠ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Char char="-"/>
              <a:defRPr/>
            </a:pPr>
            <a:endParaRPr lang="cs-CZ" sz="20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endParaRPr lang="cs-CZ" sz="20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endParaRPr lang="cs-CZ" sz="24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135563" y="2481263"/>
            <a:ext cx="4700587" cy="28305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cs-CZ" sz="2400" b="1" u="sng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Aktivity pro  ZŠ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Personální podpora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Osobnostně sociální a profesní rozvoj pedagogů v ZŠ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  <a:defRPr/>
            </a:pPr>
            <a:r>
              <a:rPr lang="cs-CZ" sz="2200" b="1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Extrakurikulární</a:t>
            </a:r>
            <a:r>
              <a:rPr lang="cs-CZ" sz="2200" b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rozvojové aktivity ZŠ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Spolupráce s rodiči žáků ZŠ</a:t>
            </a: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endParaRPr lang="cs-CZ" sz="20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endParaRPr lang="cs-CZ" sz="24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5846" name="Obdélník 9"/>
          <p:cNvSpPr>
            <a:spLocks noChangeArrowheads="1"/>
          </p:cNvSpPr>
          <p:nvPr/>
        </p:nvSpPr>
        <p:spPr bwMode="auto">
          <a:xfrm>
            <a:off x="177800" y="1700213"/>
            <a:ext cx="3249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>
                <a:latin typeface="Calibri" pitchFamily="34" charset="0"/>
              </a:rPr>
              <a:t>Tematické zaměření šablon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8138" y="1700213"/>
            <a:ext cx="9515475" cy="5157787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Aktivity MŠ</a:t>
            </a:r>
          </a:p>
          <a:p>
            <a:pPr eaLnBrk="1" fontAlgn="auto" hangingPunct="1">
              <a:defRPr/>
            </a:pPr>
            <a:r>
              <a:rPr lang="cs-CZ" sz="24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 Personální podpora 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Školní asistent – personální podpora MŠ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Školní speciální pedagog – personální podpora MŠ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Školní psycholog – personální podpora MŠ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Sociální pedagog – personální podpora MŠ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Chůva – personální podpora MŠ</a:t>
            </a:r>
            <a:endParaRPr lang="cs-CZ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defRPr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686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5913" y="5648325"/>
            <a:ext cx="157321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1075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8138" y="1700213"/>
            <a:ext cx="9515475" cy="5157787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2. Osobnostně sociální rozvoj předškolních pedagogů MŠ</a:t>
            </a:r>
            <a:endParaRPr lang="cs-CZ" sz="2400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Osobnostně sociální rozvoj předškolních pedagogů MŠ v rozsahu 40 hodin 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Osobnostně sociální rozvoj předškolních pedagogů MŠ v rozsahu 16 hodin 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Vzdělávání pedagogických pracovníků MŠ – DVPP v rozsahu 16 hodin (téma: Čtenářská </a:t>
            </a:r>
            <a:r>
              <a:rPr lang="cs-CZ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pregramotnost</a:t>
            </a: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Matematická </a:t>
            </a:r>
            <a:r>
              <a:rPr lang="cs-CZ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pregramotnost</a:t>
            </a: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Inkluze) 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Specifika práce pedagoga s dvouletými dětmi v MŠ 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Profesní rozvoj předškolních pedagogů prostřednictvím supervize 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Sdílení zkušeností pedagogů z různých škol prostřednictvím vzájemných návštěv (pro MŠ)</a:t>
            </a:r>
            <a:endParaRPr lang="cs-CZ" sz="20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5913" y="5648325"/>
            <a:ext cx="157321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1075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1150" y="1570038"/>
            <a:ext cx="8716963" cy="3717925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Aktivity MŠ</a:t>
            </a:r>
          </a:p>
          <a:p>
            <a:pPr eaLnBrk="1" fontAlgn="auto" hangingPunct="1">
              <a:defRPr/>
            </a:pPr>
            <a:r>
              <a:rPr lang="cs-CZ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3. Usnadňování přechodu dětí z MŠ do ZŠ:</a:t>
            </a:r>
          </a:p>
          <a:p>
            <a:pPr marL="342900" indent="-342900" eaLnBrk="1" fontAlgn="auto" hangingPunct="1">
              <a:defRPr/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1.Prevence logopedických vad a problémů komunikačních schopností u dětí v MŠ </a:t>
            </a:r>
          </a:p>
          <a:p>
            <a:pPr marL="342900" indent="-342900" eaLnBrk="1" fontAlgn="auto" hangingPunct="1">
              <a:defRPr/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Individualizace vzdělávání v MŠ </a:t>
            </a:r>
          </a:p>
          <a:p>
            <a:pPr marL="342900" indent="-342900" eaLnBrk="1" fontAlgn="auto" hangingPunct="1">
              <a:defRPr/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Odborně zaměřená tematická setkávání a spolupráce s rodiči dětí v MŠ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5913" y="5619750"/>
            <a:ext cx="15732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7113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3688" y="1555750"/>
            <a:ext cx="10466387" cy="4132263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Aktivity ZŠ</a:t>
            </a:r>
          </a:p>
          <a:p>
            <a:pPr eaLnBrk="1" fontAlgn="auto" hangingPunct="1">
              <a:defRPr/>
            </a:pPr>
            <a:r>
              <a:rPr lang="cs-CZ" sz="28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 Personální podpora 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Školní asistent – personální podpora ZŠ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Školní speciální pedagog – personální podpora ZŠ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Školní psycholog – personální podpora ZŠ </a:t>
            </a:r>
          </a:p>
          <a:p>
            <a:pPr marL="457200" indent="-457200" eaLnBrk="1" fontAlgn="auto" hangingPunct="1">
              <a:buClrTx/>
              <a:buFont typeface="Wingdings 3" pitchFamily="18" charset="2"/>
              <a:buAutoNum type="arabicPeriod"/>
              <a:defRPr/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Sociální pedagog – personální podpora ZŠ </a:t>
            </a:r>
          </a:p>
          <a:p>
            <a:pPr eaLnBrk="1" fontAlgn="auto" hangingPunct="1">
              <a:defRPr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38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1788" y="5635625"/>
            <a:ext cx="15716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1238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84163" y="1490663"/>
            <a:ext cx="9499600" cy="4956175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Aktivity ZŠ</a:t>
            </a:r>
          </a:p>
          <a:p>
            <a:pPr eaLnBrk="1" fontAlgn="auto" hangingPunct="1">
              <a:defRPr/>
            </a:pPr>
            <a:r>
              <a:rPr lang="cs-CZ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Osobnostně  sociální a profesní rozvoj pedagogů ZŠ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1.Vzdělávání pedagogických pracovníků ZŠ – DVPP v rozsahu 16 hodin (téma: Čtenářská gramotnost, Matematická gramotnost, Cizí jazyky, Inkluze)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Vzdělávání pedagogických pracovníků ZŠ – DVPP v rozsahu 32 hodin (téma: ČG, MG, CJ, M)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Vzdělávání pedagogických pracovníků ZŠ zaměřené na inkluzi – DVPP v rozsahu 32 hodin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Vzdělávání pedagogických pracovníků ZŠ – DVPP v rozsahu 56 hodin (téma: </a:t>
            </a:r>
            <a:r>
              <a:rPr lang="cs-CZ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téma</a:t>
            </a: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ČG, MG, CJ, M)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Vzdělávání pedagogických pracovníků ZŠ zaměřené na inkluzi – DVPP v rozsahu 56 hodin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Vzdělávání pedagogických pracovníků ZŠ – DVPP v rozsahu 80 hodin (téma: : ČG, MG, CJ, M)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Vzdělávání pedagogických pracovníků ZŠ zaměřené na inkluzi – DVPP v rozsahu 80 hodin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Vzdělávání pedagogického sboru ZŠ zaměřené na inkluzi – vzdělávací akce v rozsahu 8 hodin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Vzájemná spolupráce pedagogů ZŠ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10.Sdílení zkušeností pedagogů z různých škol prostřednictvím vzájemných návštěv (pro ZŠ) 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11.Tandemová výuka na ZŠ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12.CLIL ve výuce na ZŠ </a:t>
            </a:r>
          </a:p>
          <a:p>
            <a:pPr eaLnBrk="1" fontAlgn="auto" hangingPunct="1">
              <a:defRPr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13.Nové metody ve výuce na ZŠ (téma:ČG, MG, I)</a:t>
            </a:r>
            <a:endParaRPr lang="cs-CZ" sz="2800" u="sng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62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100599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1788" y="5605463"/>
            <a:ext cx="157162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6950" y="5808663"/>
            <a:ext cx="21510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163" y="1558925"/>
            <a:ext cx="10787062" cy="5299075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Aktivity pro ZŠ</a:t>
            </a:r>
          </a:p>
          <a:p>
            <a:pPr eaLnBrk="1" fontAlgn="auto" hangingPunct="1">
              <a:defRPr/>
            </a:pPr>
            <a:r>
              <a:rPr lang="cs-CZ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3. </a:t>
            </a:r>
            <a:r>
              <a:rPr lang="cs-CZ" sz="24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Extrakurikulární</a:t>
            </a:r>
            <a:r>
              <a:rPr lang="cs-CZ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rozvojové aktivity ZŠ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Čtenářský klub pro žáky ZŠ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Klub zábavné logiky a deskových her pro žáky ZŠ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Doučování žáků ZŠ ohrožených školním neúspěchem</a:t>
            </a:r>
          </a:p>
          <a:p>
            <a:pPr marL="457200" indent="-457200" eaLnBrk="1" fontAlgn="auto" hangingPunct="1">
              <a:buClrTx/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Příprava na vyučování žáků ZŠ ohrožených školním neúspěchem</a:t>
            </a:r>
          </a:p>
          <a:p>
            <a:pPr eaLnBrk="1" fontAlgn="auto" hangingPunct="1">
              <a:defRPr/>
            </a:pPr>
            <a:r>
              <a:rPr lang="cs-CZ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4. Spolupráce s rodiči žáků ZŠ</a:t>
            </a:r>
          </a:p>
          <a:p>
            <a:pPr marL="342900" indent="-342900" eaLnBrk="1" fontAlgn="auto" hangingPunct="1">
              <a:defRPr/>
            </a:pPr>
            <a:r>
              <a:rPr lang="cs-CZ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1.    Odborně zaměřená tematická setkání a spolupráce s rodiči žáků ZŠ</a:t>
            </a:r>
          </a:p>
          <a:p>
            <a:pPr eaLnBrk="1" fontAlgn="auto" hangingPunct="1">
              <a:defRPr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198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1788" y="5635625"/>
            <a:ext cx="15716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6950" y="5808663"/>
            <a:ext cx="21510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1625" y="1579563"/>
            <a:ext cx="11647488" cy="5033962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Sestavení projektu</a:t>
            </a:r>
          </a:p>
          <a:p>
            <a:pPr eaLnBrk="1" fontAlgn="auto" hangingPunct="1">
              <a:defRPr/>
            </a:pPr>
            <a:r>
              <a:rPr lang="cs-CZ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Jak identifikovat oblasti pro rozvoj školy?</a:t>
            </a:r>
          </a:p>
          <a:p>
            <a:pPr eaLnBrk="1" fontAlgn="auto" hangingPunct="1"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Dotazník 2015  -  výstupy  1. hlavní , 2. vedlejší</a:t>
            </a:r>
          </a:p>
          <a:p>
            <a:pPr eaLnBrk="1" fontAlgn="auto" hangingPunct="1"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Identifikace potřeb školy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Vyhodnocení 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Doporučení, které šablony volit</a:t>
            </a:r>
          </a:p>
          <a:p>
            <a:pPr marL="342900" indent="-342900" eaLnBrk="1" fontAlgn="auto" hangingPunct="1"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Na závěr projektu evaluace dotazníku – k jakým změnám došlo</a:t>
            </a:r>
          </a:p>
          <a:p>
            <a:pPr eaLnBrk="1" fontAlgn="auto" hangingPunct="1">
              <a:defRPr/>
            </a:pPr>
            <a:r>
              <a:rPr lang="cs-CZ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Žadatel aktivity nevytváří, žadatel aktivity volí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Aktivita = šablona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Žadatel </a:t>
            </a: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nevytváří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položky rozpočtu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Žadatel sestavuje rozpočet podle šablon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Rozpočet = součet částek zvolených šablon do maximální výše dané výpočtem</a:t>
            </a:r>
          </a:p>
        </p:txBody>
      </p:sp>
      <p:pic>
        <p:nvPicPr>
          <p:cNvPr id="43010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5913" y="5605463"/>
            <a:ext cx="15732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6950" y="5808663"/>
            <a:ext cx="21510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84163" y="1343025"/>
            <a:ext cx="7200900" cy="1081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Portál ms2014+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439738" y="2760663"/>
            <a:ext cx="10448925" cy="1946275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URL Aplikace MS2014+ - </a:t>
            </a:r>
            <a:r>
              <a:rPr lang="cs-CZ" sz="4800" b="1" dirty="0" smtClean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https://mseu.mssf.cz</a:t>
            </a:r>
            <a:endParaRPr lang="cs-CZ" sz="4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Nastavení informačního systému MS2014+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Získání přístupových kódů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Vyplnění vlastní žádosti</a:t>
            </a:r>
          </a:p>
          <a:p>
            <a:pPr eaLnBrk="1" fontAlgn="auto" hangingPunct="1">
              <a:defRPr/>
            </a:pPr>
            <a:endParaRPr lang="cs-CZ" sz="1800" b="1" dirty="0">
              <a:latin typeface="Calibri" panose="020F0502020204030204" pitchFamily="34" charset="0"/>
            </a:endParaRPr>
          </a:p>
        </p:txBody>
      </p:sp>
      <p:pic>
        <p:nvPicPr>
          <p:cNvPr id="23556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6700" y="5592763"/>
            <a:ext cx="156686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01075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163" y="1417638"/>
            <a:ext cx="72009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Šablony </a:t>
            </a:r>
            <a:r>
              <a:rPr lang="cs-CZ" dirty="0" err="1" smtClean="0"/>
              <a:t>mš</a:t>
            </a:r>
            <a:r>
              <a:rPr lang="cs-CZ" dirty="0" smtClean="0"/>
              <a:t> a </a:t>
            </a:r>
            <a:r>
              <a:rPr lang="cs-CZ" dirty="0" err="1" smtClean="0"/>
              <a:t>zš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163" y="2497138"/>
            <a:ext cx="6786562" cy="3705225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Indikátory </a:t>
            </a:r>
          </a:p>
          <a:p>
            <a:pPr eaLnBrk="1" fontAlgn="auto" hangingPunct="1"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 indikátory: indikátory na projektu, indikátory na šabloně</a:t>
            </a:r>
          </a:p>
          <a:p>
            <a:pPr eaLnBrk="1" fontAlgn="auto" hangingPunct="1"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Příklad DVPP: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Indikátory na šabloně: 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počet podpořených osob – pracovníci ve vzdělávání ( 5 40 00 )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Indikátory na projektu: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počet pracovníků ve vzdělávání, kteří v praxi uplatňují nově získané poznatky ( 5 25 00 )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Samostatná příloha – seznam indikátorů + kalkulačka pro nastavení indikátorů: bude zveřejněno u výzvy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403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5913" y="5651500"/>
            <a:ext cx="157321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7275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163" y="1417638"/>
            <a:ext cx="72009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Šablony </a:t>
            </a:r>
            <a:r>
              <a:rPr lang="cs-CZ" dirty="0" err="1" smtClean="0"/>
              <a:t>mš</a:t>
            </a:r>
            <a:r>
              <a:rPr lang="cs-CZ" dirty="0" smtClean="0"/>
              <a:t> a </a:t>
            </a:r>
            <a:r>
              <a:rPr lang="cs-CZ" dirty="0" err="1" smtClean="0"/>
              <a:t>zš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163" y="2636838"/>
            <a:ext cx="6985000" cy="40528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Příklady dokládání výstupů projektu</a:t>
            </a:r>
          </a:p>
          <a:p>
            <a:pPr marL="457200" indent="-457200" eaLnBrk="1" fontAlgn="auto" hangingPunct="1">
              <a:buFont typeface="Wingdings 3" pitchFamily="18" charset="2"/>
              <a:buAutoNum type="arabicPeriod"/>
              <a:defRPr/>
            </a:pPr>
            <a:r>
              <a:rPr lang="cs-CZ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 administrativní kontrolu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Čestné prohlášení ( vždy součástí zprávy o realizaci, nejedná se o samostatný dokument )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Skeny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dokumentů ( osvědčení, prezenční listiny – vzory, záznamy setkání – vzory, smlouvy</a:t>
            </a:r>
          </a:p>
          <a:p>
            <a:pPr marL="457200" indent="-457200" eaLnBrk="1" fontAlgn="auto" hangingPunct="1">
              <a:buFont typeface="Wingdings 3" pitchFamily="18" charset="2"/>
              <a:buAutoNum type="arabicPeriod" startAt="2"/>
              <a:defRPr/>
            </a:pPr>
            <a:r>
              <a:rPr lang="cs-CZ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 kontrolu na místě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Originály dokumentů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Výkazy práce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Třídní knihy</a:t>
            </a:r>
          </a:p>
          <a:p>
            <a:pPr eaLnBrk="1" fontAlgn="auto" hangingPunct="1">
              <a:defRPr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5059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75" y="5586413"/>
            <a:ext cx="15732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1075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163" y="1387475"/>
            <a:ext cx="6650037" cy="700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Šablony </a:t>
            </a:r>
            <a:r>
              <a:rPr lang="cs-CZ" dirty="0" err="1" smtClean="0"/>
              <a:t>mš</a:t>
            </a:r>
            <a:r>
              <a:rPr lang="cs-CZ" dirty="0" smtClean="0"/>
              <a:t> a </a:t>
            </a:r>
            <a:r>
              <a:rPr lang="cs-CZ" dirty="0" err="1" smtClean="0"/>
              <a:t>zš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163" y="2466975"/>
            <a:ext cx="7580312" cy="4086225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Způsobilost výdajů u šablon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Částky jednotlivých šablon jsou stanoveny na základě výzkumu trhu a komunikace s EK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Výdaj je způsobilý, je-li doložen a schválen výstup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Rozložení dotace na jednotlivé druhy výdajů a jejich výše je v kompetenci ředitele školy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Podpora bude poskytnuta formou neinvestiční dotace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Výdaje se pro účely MŠMT nevykazují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6083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0" y="5605463"/>
            <a:ext cx="15732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1238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163" y="852488"/>
            <a:ext cx="10599737" cy="5792787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cs-CZ" sz="28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Podání žádosti o podporu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Probíhá v MS2014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</a:rPr>
              <a:t>+ 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mseu.mssf.cz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, zkušení verze </a:t>
            </a:r>
            <a:r>
              <a:rPr lang="cs-CZ" sz="2000" dirty="0" smtClean="0">
                <a:solidFill>
                  <a:schemeClr val="tx1"/>
                </a:solidFill>
                <a:latin typeface="Calibra"/>
                <a:hlinkClick r:id="rId2"/>
              </a:rPr>
              <a:t>https://</a:t>
            </a:r>
            <a:r>
              <a:rPr lang="cs-CZ" sz="2000" dirty="0" smtClean="0">
                <a:latin typeface="Calibra"/>
              </a:rPr>
              <a:t> </a:t>
            </a:r>
            <a:r>
              <a:rPr lang="cs-CZ" sz="2000" i="1" u="sng" dirty="0" err="1" smtClean="0">
                <a:solidFill>
                  <a:schemeClr val="accent1">
                    <a:lumMod val="75000"/>
                  </a:schemeClr>
                </a:solidFill>
                <a:latin typeface="Calibra"/>
              </a:rPr>
              <a:t>mseu</a:t>
            </a:r>
            <a:r>
              <a:rPr lang="cs-CZ" sz="2000" i="1" u="sng" dirty="0" smtClean="0">
                <a:solidFill>
                  <a:schemeClr val="accent1">
                    <a:lumMod val="75000"/>
                  </a:schemeClr>
                </a:solidFill>
                <a:latin typeface="Calibra"/>
              </a:rPr>
              <a:t>-</a:t>
            </a:r>
            <a:r>
              <a:rPr lang="cs-CZ" sz="2000" i="1" u="sng" dirty="0" err="1" smtClean="0">
                <a:solidFill>
                  <a:schemeClr val="accent1">
                    <a:lumMod val="75000"/>
                  </a:schemeClr>
                </a:solidFill>
                <a:latin typeface="Calibra"/>
              </a:rPr>
              <a:t>sandbox.mssf.cz</a:t>
            </a:r>
            <a:r>
              <a:rPr lang="cs-CZ" sz="2000" i="1" u="sng" dirty="0" smtClean="0">
                <a:solidFill>
                  <a:schemeClr val="accent1">
                    <a:lumMod val="75000"/>
                  </a:schemeClr>
                </a:solidFill>
                <a:latin typeface="Calibra"/>
              </a:rPr>
              <a:t>/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Pouze elektronicky ( nutný elektronický podpis )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Přílohy žádosti o podporu – čestné prohlášení: oprávněnost žadatele, likvidace, exekuce a insolvenční řízení, bezúhonnost, bezdlužnost – součást MS2014+        ( nejedná se o samostatný dokument )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Čestné prohlášení – škole je/není zřízena pro děti/žáky se SVP ( není součástí MS2014+ - vzor ) </a:t>
            </a:r>
          </a:p>
          <a:p>
            <a:pPr marL="342900" indent="-342900" eaLnBrk="1" fontAlgn="auto" hangingPunct="1">
              <a:buFontTx/>
              <a:buChar char="-"/>
              <a:defRPr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7106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5913" y="5621338"/>
            <a:ext cx="15732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7113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284163" y="3862388"/>
            <a:ext cx="8931275" cy="19462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cs-CZ" sz="2800" b="1" u="sng" dirty="0">
                <a:latin typeface="Calibri" panose="020F0502020204030204" pitchFamily="34" charset="0"/>
                <a:cs typeface="+mn-cs"/>
              </a:rPr>
              <a:t>Hodnocení a schválení projektu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Char char="-"/>
              <a:defRPr/>
            </a:pPr>
            <a:r>
              <a:rPr lang="cs-CZ" sz="2000" dirty="0">
                <a:latin typeface="Calibri" panose="020F0502020204030204" pitchFamily="34" charset="0"/>
                <a:cs typeface="+mn-cs"/>
              </a:rPr>
              <a:t>Proces schvalování: od podání žádosti v MS2014+ do vydání právního aktu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Char char="-"/>
              <a:defRPr/>
            </a:pPr>
            <a:r>
              <a:rPr lang="cs-CZ" sz="2000" dirty="0">
                <a:latin typeface="Calibri" panose="020F0502020204030204" pitchFamily="34" charset="0"/>
                <a:cs typeface="+mn-cs"/>
              </a:rPr>
              <a:t>Nejdéle 5 měsíců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954338" y="4810125"/>
            <a:ext cx="6067425" cy="598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Kontrola přijatelnosti a formálních náležitostí – 30 PD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601788" y="5540375"/>
            <a:ext cx="5795962" cy="633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Právní akt o poskytnutí/převodu podpory – 40 PD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9238" y="693738"/>
            <a:ext cx="17240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ovéPole 11"/>
          <p:cNvSpPr txBox="1">
            <a:spLocks noChangeArrowheads="1"/>
          </p:cNvSpPr>
          <p:nvPr/>
        </p:nvSpPr>
        <p:spPr bwMode="auto">
          <a:xfrm>
            <a:off x="415925" y="2546350"/>
            <a:ext cx="41290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  <a:latin typeface="ARail"/>
              </a:rPr>
              <a:t>OPS pro Český ráj </a:t>
            </a:r>
          </a:p>
          <a:p>
            <a:r>
              <a:rPr lang="cs-CZ" sz="2000" b="1">
                <a:solidFill>
                  <a:schemeClr val="bg1"/>
                </a:solidFill>
                <a:latin typeface="ARail"/>
              </a:rPr>
              <a:t>Předměstská 286</a:t>
            </a:r>
            <a:br>
              <a:rPr lang="cs-CZ" sz="2000" b="1">
                <a:solidFill>
                  <a:schemeClr val="bg1"/>
                </a:solidFill>
                <a:latin typeface="ARail"/>
              </a:rPr>
            </a:br>
            <a:r>
              <a:rPr lang="cs-CZ" sz="2000" b="1">
                <a:solidFill>
                  <a:schemeClr val="bg1"/>
                </a:solidFill>
                <a:latin typeface="ARail"/>
              </a:rPr>
              <a:t>tel. </a:t>
            </a:r>
            <a:r>
              <a:rPr lang="cs-CZ" sz="2000">
                <a:latin typeface="Century Gothic" pitchFamily="34" charset="0"/>
              </a:rPr>
              <a:t> </a:t>
            </a:r>
            <a:r>
              <a:rPr lang="cs-CZ" sz="2000" b="1">
                <a:solidFill>
                  <a:srgbClr val="0D0D0D"/>
                </a:solidFill>
                <a:latin typeface="Century Gothic" pitchFamily="34" charset="0"/>
              </a:rPr>
              <a:t>493 720 546</a:t>
            </a:r>
          </a:p>
          <a:p>
            <a:r>
              <a:rPr lang="cs-CZ" sz="2000" b="1">
                <a:solidFill>
                  <a:srgbClr val="0D0D0D"/>
                </a:solidFill>
                <a:latin typeface="ARail"/>
              </a:rPr>
              <a:t>www. craj-ops.cz</a:t>
            </a:r>
          </a:p>
          <a:p>
            <a:r>
              <a:rPr lang="cs-CZ" sz="2000" b="1">
                <a:solidFill>
                  <a:srgbClr val="0D0D0D"/>
                </a:solidFill>
                <a:latin typeface="ARail"/>
              </a:rPr>
              <a:t>E-mail:opspcr@seznam.cz</a:t>
            </a:r>
          </a:p>
        </p:txBody>
      </p:sp>
      <p:sp>
        <p:nvSpPr>
          <p:cNvPr id="48131" name="TextovéPole 12"/>
          <p:cNvSpPr txBox="1">
            <a:spLocks noChangeArrowheads="1"/>
          </p:cNvSpPr>
          <p:nvPr/>
        </p:nvSpPr>
        <p:spPr bwMode="auto">
          <a:xfrm>
            <a:off x="427038" y="690563"/>
            <a:ext cx="46783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  <a:latin typeface="ARail"/>
              </a:rPr>
              <a:t>MAS Achát z.s.</a:t>
            </a:r>
          </a:p>
          <a:p>
            <a:r>
              <a:rPr lang="cs-CZ" sz="2000" b="1">
                <a:solidFill>
                  <a:schemeClr val="bg1"/>
                </a:solidFill>
                <a:latin typeface="ARail"/>
              </a:rPr>
              <a:t>Jenišovice 67</a:t>
            </a:r>
          </a:p>
          <a:p>
            <a:r>
              <a:rPr lang="cs-CZ" sz="2000" b="1">
                <a:solidFill>
                  <a:schemeClr val="bg1"/>
                </a:solidFill>
                <a:latin typeface="ARail"/>
              </a:rPr>
              <a:t>tel. 776 695 828</a:t>
            </a:r>
          </a:p>
          <a:p>
            <a:r>
              <a:rPr lang="cs-CZ" sz="2000" b="1">
                <a:solidFill>
                  <a:schemeClr val="bg1"/>
                </a:solidFill>
                <a:latin typeface="ARail"/>
              </a:rPr>
              <a:t>www.mas-achat.cz</a:t>
            </a:r>
          </a:p>
          <a:p>
            <a:r>
              <a:rPr lang="cs-CZ" sz="2000" b="1">
                <a:solidFill>
                  <a:schemeClr val="bg1"/>
                </a:solidFill>
                <a:latin typeface="ARail"/>
              </a:rPr>
              <a:t>E-mail: mas-achat@seznam.cz</a:t>
            </a:r>
          </a:p>
        </p:txBody>
      </p:sp>
      <p:pic>
        <p:nvPicPr>
          <p:cNvPr id="48132" name="Obrázek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2598738"/>
            <a:ext cx="173037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5934075" y="2649538"/>
            <a:ext cx="5692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Obce :</a:t>
            </a:r>
            <a:r>
              <a:rPr lang="cs-CZ" dirty="0">
                <a:latin typeface="+mn-lt"/>
                <a:cs typeface="+mn-cs"/>
              </a:rPr>
              <a:t>  </a:t>
            </a:r>
            <a:r>
              <a:rPr lang="cs-CZ" sz="2000" dirty="0">
                <a:latin typeface="+mn-lt"/>
                <a:cs typeface="+mn-cs"/>
              </a:rPr>
              <a:t> 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Turnov,  Všeň, Hrubá Skála, Karlovice</a:t>
            </a:r>
            <a:endParaRPr lang="cs-CZ" sz="2000" dirty="0">
              <a:latin typeface="+mn-lt"/>
              <a:cs typeface="+mn-cs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978525" y="730250"/>
            <a:ext cx="5964238" cy="1311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Obce :</a:t>
            </a:r>
            <a:r>
              <a:rPr lang="cs-CZ" dirty="0">
                <a:latin typeface="+mn-lt"/>
                <a:cs typeface="+mn-cs"/>
              </a:rPr>
              <a:t>  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Malá Skála</a:t>
            </a:r>
            <a:r>
              <a:rPr lang="cs-CZ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 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Kobyly</a:t>
            </a:r>
            <a:r>
              <a:rPr lang="cs-CZ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Paceřice,</a:t>
            </a:r>
            <a:r>
              <a:rPr lang="cs-CZ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Pěnčín, Příšovice</a:t>
            </a:r>
            <a:r>
              <a:rPr lang="cs-CZ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Svijanský Újezd</a:t>
            </a:r>
            <a:r>
              <a:rPr lang="cs-CZ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Sychrov</a:t>
            </a:r>
            <a:r>
              <a:rPr lang="cs-CZ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 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Jenišovice</a:t>
            </a:r>
            <a:r>
              <a:rPr lang="cs-CZ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 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Mírová pod </a:t>
            </a:r>
            <a:r>
              <a:rPr lang="cs-CZ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Kozákovem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Ohrazenice</a:t>
            </a:r>
            <a:r>
              <a:rPr lang="cs-CZ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 </a:t>
            </a:r>
            <a:r>
              <a:rPr lang="cs-CZ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Přepeře</a:t>
            </a:r>
            <a:endParaRPr lang="cs-CZ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135" name="TextovéPole 16"/>
          <p:cNvSpPr txBox="1">
            <a:spLocks noChangeArrowheads="1"/>
          </p:cNvSpPr>
          <p:nvPr/>
        </p:nvSpPr>
        <p:spPr bwMode="auto">
          <a:xfrm>
            <a:off x="7539038" y="6015038"/>
            <a:ext cx="438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entury Gothic" pitchFamily="34" charset="0"/>
              </a:rPr>
              <a:t>Děkuji za pozornost  Lenka Kvintusová</a:t>
            </a:r>
          </a:p>
        </p:txBody>
      </p:sp>
      <p:sp>
        <p:nvSpPr>
          <p:cNvPr id="48136" name="TextovéPole 11"/>
          <p:cNvSpPr txBox="1">
            <a:spLocks noChangeArrowheads="1"/>
          </p:cNvSpPr>
          <p:nvPr/>
        </p:nvSpPr>
        <p:spPr bwMode="auto">
          <a:xfrm>
            <a:off x="411163" y="4452938"/>
            <a:ext cx="41290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chemeClr val="bg1"/>
                </a:solidFill>
              </a:rPr>
              <a:t>MAS Brána do Českého ráje</a:t>
            </a:r>
          </a:p>
          <a:p>
            <a:r>
              <a:rPr lang="cs-CZ" sz="2000" b="1">
                <a:solidFill>
                  <a:schemeClr val="bg1"/>
                </a:solidFill>
              </a:rPr>
              <a:t>Libuň 27</a:t>
            </a:r>
          </a:p>
          <a:p>
            <a:r>
              <a:rPr lang="cs-CZ" sz="2000" b="1">
                <a:solidFill>
                  <a:schemeClr val="bg1"/>
                </a:solidFill>
              </a:rPr>
              <a:t>507 15 Libuň</a:t>
            </a:r>
          </a:p>
          <a:p>
            <a:r>
              <a:rPr lang="cs-CZ" sz="2000" b="1">
                <a:solidFill>
                  <a:srgbClr val="000000"/>
                </a:solidFill>
              </a:rPr>
              <a:t>www.masbcr.cz</a:t>
            </a:r>
          </a:p>
          <a:p>
            <a:r>
              <a:rPr lang="cs-CZ" sz="2000" b="1">
                <a:solidFill>
                  <a:schemeClr val="bg1"/>
                </a:solidFill>
              </a:rPr>
              <a:t>E-mail: masbcr@seznam.cz</a:t>
            </a:r>
          </a:p>
          <a:p>
            <a:r>
              <a:rPr lang="cs-CZ" b="1"/>
              <a:t/>
            </a:r>
            <a:br>
              <a:rPr lang="cs-CZ" b="1"/>
            </a:br>
            <a:endParaRPr lang="cs-CZ"/>
          </a:p>
        </p:txBody>
      </p:sp>
      <p:sp>
        <p:nvSpPr>
          <p:cNvPr id="48137" name="TextovéPole 14"/>
          <p:cNvSpPr txBox="1">
            <a:spLocks noChangeArrowheads="1"/>
          </p:cNvSpPr>
          <p:nvPr/>
        </p:nvSpPr>
        <p:spPr bwMode="auto">
          <a:xfrm>
            <a:off x="5919788" y="4845050"/>
            <a:ext cx="515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entury Gothic" pitchFamily="34" charset="0"/>
              </a:rPr>
              <a:t>Obce :</a:t>
            </a:r>
            <a:r>
              <a:rPr lang="cs-CZ">
                <a:latin typeface="Century Gothic" pitchFamily="34" charset="0"/>
              </a:rPr>
              <a:t>  </a:t>
            </a:r>
            <a:r>
              <a:rPr lang="cs-CZ" sz="2000">
                <a:latin typeface="Century Gothic" pitchFamily="34" charset="0"/>
              </a:rPr>
              <a:t> </a:t>
            </a:r>
            <a:r>
              <a:rPr lang="cs-CZ" sz="2000" b="1">
                <a:solidFill>
                  <a:srgbClr val="0D0D0D"/>
                </a:solidFill>
                <a:latin typeface="Century Gothic" pitchFamily="34" charset="0"/>
              </a:rPr>
              <a:t>Rovensko pod Troskami, Tatobity</a:t>
            </a:r>
            <a:endParaRPr lang="cs-CZ" sz="2000">
              <a:latin typeface="Century Gothic" pitchFamily="34" charset="0"/>
            </a:endParaRPr>
          </a:p>
        </p:txBody>
      </p:sp>
      <p:pic>
        <p:nvPicPr>
          <p:cNvPr id="48138" name="Picture 12" descr="MAS- uprava loga 2015_01 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6225" y="4622800"/>
            <a:ext cx="17113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42913" y="2722563"/>
            <a:ext cx="8502650" cy="3313112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defRPr/>
            </a:pPr>
            <a:r>
              <a:rPr lang="cs-CZ" sz="55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Zřízení elektronického podpisu v aplikaci MS2014+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5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Kvalifikovaný certifikát ( elektronický podpis )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5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Všechny dokumenty v aplikaci MS2014+ musí být opatřeny elektronickým podpisem              ( žádost o podporu, žádost o přezkum hodnocení, žádost o platbu …)</a:t>
            </a:r>
          </a:p>
          <a:p>
            <a:pPr eaLnBrk="1" fontAlgn="auto" hangingPunct="1">
              <a:defRPr/>
            </a:pPr>
            <a:r>
              <a:rPr lang="cs-CZ" sz="55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Vlastnosti certifikátu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5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Kvalifikovaný certifikát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5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Certifikát musí být určen k elektronickém podepisování listin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5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Certifikát obsahuje privátní  klíč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5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Aktuální platnost</a:t>
            </a:r>
          </a:p>
          <a:p>
            <a:pPr eaLnBrk="1" fontAlgn="auto" hangingPunct="1">
              <a:defRPr/>
            </a:pPr>
            <a:endParaRPr 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579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14450"/>
            <a:ext cx="74803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Obrázek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3050" y="5608638"/>
            <a:ext cx="156686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Obrázek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3775" y="5808663"/>
            <a:ext cx="21510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09563" y="2263775"/>
            <a:ext cx="6400800" cy="19478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cs-CZ" sz="1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Plné moci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Elektronické či listinné ( v systému označené jako papírové )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Listinná ( papírová ) plná moc – úředně ověřená, vkládá zmocněnec a potvrzuje svým el. podpisem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Elektronická plná moc – zmocnitel i zmocněnec musí být registrováni v aplikaci MS2014+ a musí mít el. podpis 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endParaRPr lang="cs-CZ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eaLnBrk="1" fontAlgn="auto" hangingPunct="1">
              <a:buFontTx/>
              <a:buChar char="-"/>
              <a:defRPr/>
            </a:pPr>
            <a:endParaRPr 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09563" y="1184275"/>
            <a:ext cx="72009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Portál ms2014+</a:t>
            </a:r>
            <a:endParaRPr lang="cs-CZ" dirty="0"/>
          </a:p>
        </p:txBody>
      </p:sp>
      <p:pic>
        <p:nvPicPr>
          <p:cNvPr id="26627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3050" y="5608638"/>
            <a:ext cx="156686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31238" y="5830888"/>
            <a:ext cx="2152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4"/>
          <p:cNvSpPr txBox="1">
            <a:spLocks/>
          </p:cNvSpPr>
          <p:nvPr/>
        </p:nvSpPr>
        <p:spPr>
          <a:xfrm>
            <a:off x="309563" y="4117975"/>
            <a:ext cx="8078787" cy="2587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cs-CZ" sz="19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Komunikace žadatele/příjemce s ŘO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veškerá komunikace probíhá přes aplikaci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Depeše – komunikace v rámci týmu, komunikace s poskytovatelem podpory, technickou podporou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Upozornění – informace pro všechny uživatele – změny, odstávky..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Notifikace – zasílání upozornění na e-mailem</a:t>
            </a:r>
          </a:p>
          <a:p>
            <a:pPr fontAlgn="auto">
              <a:defRPr/>
            </a:pPr>
            <a:endParaRPr lang="cs-CZ" sz="19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8575" y="2763838"/>
            <a:ext cx="7200900" cy="1079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Představení výzvy</a:t>
            </a:r>
            <a:br>
              <a:rPr lang="cs-CZ" dirty="0" smtClean="0"/>
            </a:br>
            <a:r>
              <a:rPr lang="cs-CZ" dirty="0" smtClean="0"/>
              <a:t>- </a:t>
            </a:r>
            <a:br>
              <a:rPr lang="cs-CZ" dirty="0" smtClean="0"/>
            </a:br>
            <a:r>
              <a:rPr lang="cs-CZ" dirty="0" smtClean="0"/>
              <a:t>šablony pro </a:t>
            </a:r>
            <a:r>
              <a:rPr lang="cs-CZ" dirty="0" err="1" smtClean="0"/>
              <a:t>mš</a:t>
            </a:r>
            <a:r>
              <a:rPr lang="cs-CZ" dirty="0" smtClean="0"/>
              <a:t> a </a:t>
            </a:r>
            <a:r>
              <a:rPr lang="cs-CZ" dirty="0" err="1" smtClean="0"/>
              <a:t>zš</a:t>
            </a:r>
            <a:endParaRPr lang="cs-CZ" dirty="0"/>
          </a:p>
        </p:txBody>
      </p:sp>
      <p:pic>
        <p:nvPicPr>
          <p:cNvPr id="28675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5913" y="5503863"/>
            <a:ext cx="15732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1075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575" y="4949825"/>
            <a:ext cx="770096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84163" y="1450975"/>
            <a:ext cx="7200900" cy="1081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Šablony pro </a:t>
            </a:r>
            <a:r>
              <a:rPr lang="cs-CZ" dirty="0" err="1" smtClean="0"/>
              <a:t>mš</a:t>
            </a:r>
            <a:r>
              <a:rPr lang="cs-CZ" dirty="0" smtClean="0"/>
              <a:t> a </a:t>
            </a:r>
            <a:r>
              <a:rPr lang="cs-CZ" dirty="0" err="1" smtClean="0"/>
              <a:t>zš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84163" y="2532063"/>
            <a:ext cx="6400800" cy="1946275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cs-CZ" sz="18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ZÁKLADNÍ INFORMACE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Číslo výzvy: 02_16_022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Druh výzvy: průběžná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Alokace: 4 500 000 000,- Kč</a:t>
            </a:r>
          </a:p>
          <a:p>
            <a:pPr marL="285750" indent="-285750" eaLnBrk="1" fontAlgn="auto" hangingPunct="1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Fond: ESF</a:t>
            </a:r>
            <a:endParaRPr lang="cs-CZ" sz="1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9699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nadpis 4"/>
          <p:cNvSpPr txBox="1">
            <a:spLocks/>
          </p:cNvSpPr>
          <p:nvPr/>
        </p:nvSpPr>
        <p:spPr>
          <a:xfrm>
            <a:off x="4037013" y="2503488"/>
            <a:ext cx="8154987" cy="3171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cs-CZ" sz="18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ČASOVÉ NASTAVENÍ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Zveřejnění avíza výzvy: duben 2016  (aktualizace 20.5.2016)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Zveřejnění výzvy : květen – červen 2016 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Ukončení příjmu žádostí o podporu: nejpozději polovina roku 2017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Nejzazší datum pro ukončení fyzické realizace projektu: nejpozději polovina                   roku 2019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Délka trvání projektu: 24 měsíců</a:t>
            </a:r>
          </a:p>
          <a:p>
            <a:pPr marL="285750" indent="-285750" fontAlgn="auto">
              <a:buFontTx/>
              <a:buChar char="-"/>
              <a:defRPr/>
            </a:pPr>
            <a:r>
              <a:rPr lang="cs-CZ" sz="1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Udržitelnost: nerelevantní</a:t>
            </a:r>
          </a:p>
          <a:p>
            <a:pPr marL="285750" indent="-285750" fontAlgn="auto">
              <a:buFontTx/>
              <a:buChar char="-"/>
              <a:defRPr/>
            </a:pPr>
            <a:endParaRPr lang="cs-CZ" sz="17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fontAlgn="auto">
              <a:defRPr/>
            </a:pPr>
            <a:endParaRPr lang="cs-CZ" sz="18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Obdélník 2"/>
          <p:cNvSpPr>
            <a:spLocks noChangeArrowheads="1"/>
          </p:cNvSpPr>
          <p:nvPr/>
        </p:nvSpPr>
        <p:spPr bwMode="auto">
          <a:xfrm>
            <a:off x="436563" y="5808663"/>
            <a:ext cx="1079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entury Gothic" pitchFamily="34" charset="0"/>
              </a:rPr>
              <a:t>http://www.msmt.cz/strukturalni-fondy-1/aviza-vyzev-op-vvv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odnadpis 4"/>
          <p:cNvSpPr>
            <a:spLocks noGrp="1"/>
          </p:cNvSpPr>
          <p:nvPr>
            <p:ph type="subTitle" idx="1"/>
          </p:nvPr>
        </p:nvSpPr>
        <p:spPr>
          <a:xfrm>
            <a:off x="320675" y="1671638"/>
            <a:ext cx="6400800" cy="1946275"/>
          </a:xfrm>
        </p:spPr>
        <p:txBody>
          <a:bodyPr/>
          <a:lstStyle/>
          <a:p>
            <a:pPr eaLnBrk="1" hangingPunct="1"/>
            <a:r>
              <a:rPr lang="cs-CZ" sz="2800" b="1" u="sng" smtClean="0">
                <a:solidFill>
                  <a:schemeClr val="tx1"/>
                </a:solidFill>
                <a:latin typeface="Calibri" pitchFamily="34" charset="0"/>
              </a:rPr>
              <a:t>Výše podpory na jeden projekt</a:t>
            </a:r>
          </a:p>
        </p:txBody>
      </p:sp>
      <p:pic>
        <p:nvPicPr>
          <p:cNvPr id="30722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1454150" y="3651250"/>
            <a:ext cx="4784725" cy="157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u="sng" dirty="0"/>
              <a:t>Maximální výše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200 000,-Kč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(počet dětí/žáků školy x 2200,-Kč)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462088" y="2352675"/>
            <a:ext cx="4786312" cy="1096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Minimální výše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200 000,-Kč</a:t>
            </a:r>
          </a:p>
        </p:txBody>
      </p:sp>
      <p:pic>
        <p:nvPicPr>
          <p:cNvPr id="30725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1788" y="5656263"/>
            <a:ext cx="157162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6950" y="5808663"/>
            <a:ext cx="21510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 7"/>
          <p:cNvSpPr/>
          <p:nvPr/>
        </p:nvSpPr>
        <p:spPr>
          <a:xfrm>
            <a:off x="625475" y="2281238"/>
            <a:ext cx="4876800" cy="315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Příklad MŠ+ZŠ (jedno RED IZO)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200 000,- za MŠ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200 000,- za ZŠ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400 000,-Kč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( počet dětí/žáků x 2200,-Kč )</a:t>
            </a:r>
          </a:p>
        </p:txBody>
      </p:sp>
      <p:pic>
        <p:nvPicPr>
          <p:cNvPr id="31747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1517650"/>
            <a:ext cx="652938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Obrázek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5913" y="5540375"/>
            <a:ext cx="15732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Obrázek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7113" y="5778500"/>
            <a:ext cx="2152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odnadpis 4"/>
          <p:cNvSpPr>
            <a:spLocks noGrp="1"/>
          </p:cNvSpPr>
          <p:nvPr>
            <p:ph type="subTitle" idx="1"/>
          </p:nvPr>
        </p:nvSpPr>
        <p:spPr>
          <a:xfrm>
            <a:off x="311150" y="1582738"/>
            <a:ext cx="6369050" cy="1919287"/>
          </a:xfrm>
        </p:spPr>
        <p:txBody>
          <a:bodyPr/>
          <a:lstStyle/>
          <a:p>
            <a:pPr eaLnBrk="1" hangingPunct="1"/>
            <a:r>
              <a:rPr lang="cs-CZ" sz="2800" b="1" u="sng" smtClean="0">
                <a:solidFill>
                  <a:schemeClr val="tx1"/>
                </a:solidFill>
                <a:latin typeface="Calibri" pitchFamily="34" charset="0"/>
              </a:rPr>
              <a:t>Oprávnění žadatelé:</a:t>
            </a:r>
          </a:p>
        </p:txBody>
      </p:sp>
      <p:pic>
        <p:nvPicPr>
          <p:cNvPr id="32770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99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433388" y="2462213"/>
            <a:ext cx="2422525" cy="96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Mateřské školy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978150" y="2471738"/>
            <a:ext cx="2438400" cy="958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Základní školy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5610225" y="2479675"/>
            <a:ext cx="2574925" cy="960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Mateřské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základní školy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1733550" y="3609975"/>
            <a:ext cx="5283200" cy="85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libri" panose="020F0502020204030204" pitchFamily="34" charset="0"/>
              </a:rPr>
              <a:t>1 subjekt ( IČ ) = 1 žádost </a:t>
            </a:r>
          </a:p>
        </p:txBody>
      </p:sp>
      <p:sp>
        <p:nvSpPr>
          <p:cNvPr id="32775" name="TextovéPole 14"/>
          <p:cNvSpPr txBox="1">
            <a:spLocks noChangeArrowheads="1"/>
          </p:cNvSpPr>
          <p:nvPr/>
        </p:nvSpPr>
        <p:spPr bwMode="auto">
          <a:xfrm>
            <a:off x="441325" y="4643438"/>
            <a:ext cx="10736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>
                <a:latin typeface="Calibri" pitchFamily="34" charset="0"/>
              </a:rPr>
              <a:t>Zapsané v rejstříku škol a školských zařízení</a:t>
            </a:r>
          </a:p>
          <a:p>
            <a:pPr marL="285750" indent="-285750">
              <a:buFontTx/>
              <a:buChar char="-"/>
            </a:pPr>
            <a:r>
              <a:rPr lang="cs-CZ" sz="2400">
                <a:latin typeface="Calibri" pitchFamily="34" charset="0"/>
              </a:rPr>
              <a:t>Ve školním roce, v němž žádost podávají, musejí mít minimálně jednoho žáka/dítě</a:t>
            </a:r>
          </a:p>
          <a:p>
            <a:pPr marL="285750" indent="-285750">
              <a:buFontTx/>
              <a:buChar char="-"/>
            </a:pPr>
            <a:r>
              <a:rPr lang="cs-CZ" sz="2400">
                <a:latin typeface="Calibri" pitchFamily="34" charset="0"/>
              </a:rPr>
              <a:t>Partnerství není povoleno</a:t>
            </a:r>
          </a:p>
        </p:txBody>
      </p:sp>
      <p:pic>
        <p:nvPicPr>
          <p:cNvPr id="32776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0" y="5589588"/>
            <a:ext cx="15732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0763" y="5808663"/>
            <a:ext cx="215265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Řez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1137</Words>
  <Application>Microsoft Office PowerPoint</Application>
  <PresentationFormat>Vlastní</PresentationFormat>
  <Paragraphs>204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35" baseType="lpstr">
      <vt:lpstr>Arial</vt:lpstr>
      <vt:lpstr>Century Gothic</vt:lpstr>
      <vt:lpstr>Wingdings 3</vt:lpstr>
      <vt:lpstr>Calibri</vt:lpstr>
      <vt:lpstr>Wingdings</vt:lpstr>
      <vt:lpstr>Calibra</vt:lpstr>
      <vt:lpstr>ARail</vt:lpstr>
      <vt:lpstr>Řez</vt:lpstr>
      <vt:lpstr>Řez</vt:lpstr>
      <vt:lpstr>Řez</vt:lpstr>
      <vt:lpstr>Řez</vt:lpstr>
      <vt:lpstr>Snímek 1</vt:lpstr>
      <vt:lpstr>PORTÁL MS2014+</vt:lpstr>
      <vt:lpstr>Snímek 3</vt:lpstr>
      <vt:lpstr>PORTÁL MS2014+</vt:lpstr>
      <vt:lpstr>PŘEDSTAVENÍ VÝZVY -  ŠABLONY PRO MŠ A ZŠ</vt:lpstr>
      <vt:lpstr>ŠABLONY PRO MŠ A ZŠ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ŠABLONY MŠ A ZŠ</vt:lpstr>
      <vt:lpstr>ŠABLONY MŠ A ZŠ</vt:lpstr>
      <vt:lpstr>ŠABLONY MŠ A ZŠ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MAS</dc:creator>
  <cp:lastModifiedBy>P</cp:lastModifiedBy>
  <cp:revision>75</cp:revision>
  <cp:lastPrinted>2016-05-25T08:52:01Z</cp:lastPrinted>
  <dcterms:created xsi:type="dcterms:W3CDTF">2016-05-17T11:45:52Z</dcterms:created>
  <dcterms:modified xsi:type="dcterms:W3CDTF">2016-05-30T08:41:24Z</dcterms:modified>
</cp:coreProperties>
</file>