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82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bert\Documents\Robert\ARR\DALSI\MAS\MAP\Turnov\vytah_M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obert\Documents\Robert\ARR\DALSI\MAS\MAP\Turnov\vytah_M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obert\Documents\Robert\ARR\DALSI\MAS\MAP\Turnov\vytah_M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Robert\Documents\Robert\ARR\DALSI\MAS\MAP\Turnov\vytah_Z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Robert\Documents\Robert\ARR\DALSI\MAS\MAP\Turnov\vytah_Z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Robert\Documents\Robert\ARR\DALSI\MAS\MAP\Turnov\vytah_Z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Robert\Documents\Robert\ARR\DALSI\MAS\MAP\Turnov\vytah_Z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37016774484261"/>
          <c:y val="6.9832247262120506E-2"/>
          <c:w val="0.85861326458461296"/>
          <c:h val="0.6281173123018121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cat>
            <c:strRef>
              <c:f>List1!$A$2:$A$20</c:f>
              <c:strCache>
                <c:ptCount val="19"/>
                <c:pt idx="0">
                  <c:v>pláště budov, zateplení, udrž.práce</c:v>
                </c:pt>
                <c:pt idx="1">
                  <c:v>školní jídelny</c:v>
                </c:pt>
                <c:pt idx="2">
                  <c:v>venkovní prostředí - hřiště, zahrady</c:v>
                </c:pt>
                <c:pt idx="3">
                  <c:v>Celkem rekonstrukce</c:v>
                </c:pt>
                <c:pt idx="4">
                  <c:v>třídy</c:v>
                </c:pt>
                <c:pt idx="5">
                  <c:v>prostory pro polytech.dovednosti</c:v>
                </c:pt>
                <c:pt idx="6">
                  <c:v>knihovny</c:v>
                </c:pt>
                <c:pt idx="7">
                  <c:v>herny</c:v>
                </c:pt>
                <c:pt idx="8">
                  <c:v>tělocvičny</c:v>
                </c:pt>
                <c:pt idx="9">
                  <c:v>šk.jídelny</c:v>
                </c:pt>
                <c:pt idx="10">
                  <c:v>IT pro pedagogy</c:v>
                </c:pt>
                <c:pt idx="11">
                  <c:v>software pro IT</c:v>
                </c:pt>
                <c:pt idx="12">
                  <c:v>nové didaktické pomůcky</c:v>
                </c:pt>
                <c:pt idx="13">
                  <c:v>připojení k internetu</c:v>
                </c:pt>
                <c:pt idx="14">
                  <c:v>interaktivní tabule</c:v>
                </c:pt>
                <c:pt idx="15">
                  <c:v>bezb.nábytek pro děti s SVP</c:v>
                </c:pt>
                <c:pt idx="16">
                  <c:v>pomůcky pro děti s SVP</c:v>
                </c:pt>
                <c:pt idx="17">
                  <c:v>vnitřní prostředí*</c:v>
                </c:pt>
                <c:pt idx="18">
                  <c:v>Celkem vybavení</c:v>
                </c:pt>
              </c:strCache>
            </c:strRef>
          </c:cat>
          <c:val>
            <c:numRef>
              <c:f>List1!$B$2:$B$20</c:f>
              <c:numCache>
                <c:formatCode>General</c:formatCode>
                <c:ptCount val="19"/>
                <c:pt idx="0">
                  <c:v>6</c:v>
                </c:pt>
                <c:pt idx="1">
                  <c:v>1</c:v>
                </c:pt>
                <c:pt idx="2">
                  <c:v>10</c:v>
                </c:pt>
                <c:pt idx="3">
                  <c:v>13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48896"/>
        <c:axId val="122848000"/>
      </c:barChart>
      <c:catAx>
        <c:axId val="122448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2848000"/>
        <c:crosses val="autoZero"/>
        <c:auto val="1"/>
        <c:lblAlgn val="ctr"/>
        <c:lblOffset val="100"/>
        <c:noMultiLvlLbl val="0"/>
      </c:catAx>
      <c:valAx>
        <c:axId val="122848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448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457524396816616E-2"/>
          <c:y val="8.6708847092357863E-2"/>
          <c:w val="0.94477955528171487"/>
          <c:h val="0.72878407088171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2016-2018</c:v>
                </c:pt>
              </c:strCache>
            </c:strRef>
          </c:tx>
          <c:invertIfNegative val="0"/>
          <c:cat>
            <c:strRef>
              <c:f>List2!$A$2:$A$10</c:f>
              <c:strCache>
                <c:ptCount val="9"/>
                <c:pt idx="0">
                  <c:v>budovy</c:v>
                </c:pt>
                <c:pt idx="1">
                  <c:v>bezb.úpravy</c:v>
                </c:pt>
                <c:pt idx="2">
                  <c:v>pláště budov, zateplení, udrž.práce</c:v>
                </c:pt>
                <c:pt idx="3">
                  <c:v>třídy</c:v>
                </c:pt>
                <c:pt idx="4">
                  <c:v>knihovny</c:v>
                </c:pt>
                <c:pt idx="5">
                  <c:v>herny</c:v>
                </c:pt>
                <c:pt idx="6">
                  <c:v>prostory na polytech.vzd.</c:v>
                </c:pt>
                <c:pt idx="7">
                  <c:v>venkovní prostředí - hřiště, zahrady</c:v>
                </c:pt>
                <c:pt idx="8">
                  <c:v>Celkem Rekonstrukce</c:v>
                </c:pt>
              </c:strCache>
            </c:strRef>
          </c:cat>
          <c:val>
            <c:numRef>
              <c:f>List2!$B$2:$B$10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7</c:v>
                </c:pt>
              </c:numCache>
            </c:numRef>
          </c:val>
        </c:ser>
        <c:ser>
          <c:idx val="1"/>
          <c:order val="1"/>
          <c:tx>
            <c:strRef>
              <c:f>List2!$C$1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List2!$A$2:$A$10</c:f>
              <c:strCache>
                <c:ptCount val="9"/>
                <c:pt idx="0">
                  <c:v>budovy</c:v>
                </c:pt>
                <c:pt idx="1">
                  <c:v>bezb.úpravy</c:v>
                </c:pt>
                <c:pt idx="2">
                  <c:v>pláště budov, zateplení, udrž.práce</c:v>
                </c:pt>
                <c:pt idx="3">
                  <c:v>třídy</c:v>
                </c:pt>
                <c:pt idx="4">
                  <c:v>knihovny</c:v>
                </c:pt>
                <c:pt idx="5">
                  <c:v>herny</c:v>
                </c:pt>
                <c:pt idx="6">
                  <c:v>prostory na polytech.vzd.</c:v>
                </c:pt>
                <c:pt idx="7">
                  <c:v>venkovní prostředí - hřiště, zahrady</c:v>
                </c:pt>
                <c:pt idx="8">
                  <c:v>Celkem Rekonstrukce</c:v>
                </c:pt>
              </c:strCache>
            </c:strRef>
          </c:cat>
          <c:val>
            <c:numRef>
              <c:f>List2!$C$2:$C$10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806528"/>
        <c:axId val="154812416"/>
      </c:barChart>
      <c:catAx>
        <c:axId val="154806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54812416"/>
        <c:crosses val="autoZero"/>
        <c:auto val="1"/>
        <c:lblAlgn val="ctr"/>
        <c:lblOffset val="100"/>
        <c:noMultiLvlLbl val="0"/>
      </c:catAx>
      <c:valAx>
        <c:axId val="15481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80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124236568233801"/>
          <c:y val="0.90275390894277074"/>
          <c:w val="0.19877087727497775"/>
          <c:h val="5.09796234990041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378796950422106E-2"/>
          <c:y val="9.0927997049917192E-2"/>
          <c:w val="0.9501445653676458"/>
          <c:h val="0.61638325828008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2016-2018</c:v>
                </c:pt>
              </c:strCache>
            </c:strRef>
          </c:tx>
          <c:invertIfNegative val="0"/>
          <c:cat>
            <c:strRef>
              <c:f>List3!$A$2:$A$17</c:f>
              <c:strCache>
                <c:ptCount val="16"/>
                <c:pt idx="0">
                  <c:v>třídy</c:v>
                </c:pt>
                <c:pt idx="1">
                  <c:v>prostory pro polytech.dovedn.</c:v>
                </c:pt>
                <c:pt idx="2">
                  <c:v>knihovny</c:v>
                </c:pt>
                <c:pt idx="3">
                  <c:v>herny</c:v>
                </c:pt>
                <c:pt idx="4">
                  <c:v>tělocvičny</c:v>
                </c:pt>
                <c:pt idx="5">
                  <c:v>šk.jídelny</c:v>
                </c:pt>
                <c:pt idx="6">
                  <c:v>IT pro pedagogy</c:v>
                </c:pt>
                <c:pt idx="7">
                  <c:v>software pro IT</c:v>
                </c:pt>
                <c:pt idx="8">
                  <c:v>nové didaktické pomůcky</c:v>
                </c:pt>
                <c:pt idx="9">
                  <c:v>připojení k internetu</c:v>
                </c:pt>
                <c:pt idx="10">
                  <c:v>interaktivní tabule</c:v>
                </c:pt>
                <c:pt idx="11">
                  <c:v>AV technika</c:v>
                </c:pt>
                <c:pt idx="12">
                  <c:v>bezb.nábytek pro děti s SVP</c:v>
                </c:pt>
                <c:pt idx="13">
                  <c:v>pomůcky pro děti s SVP</c:v>
                </c:pt>
                <c:pt idx="14">
                  <c:v>vnitřní prostředí*</c:v>
                </c:pt>
                <c:pt idx="15">
                  <c:v>Celkem vybavení</c:v>
                </c:pt>
              </c:strCache>
            </c:strRef>
          </c:cat>
          <c:val>
            <c:numRef>
              <c:f>List3!$B$2:$B$17</c:f>
              <c:numCache>
                <c:formatCode>General</c:formatCode>
                <c:ptCount val="16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7</c:v>
                </c:pt>
                <c:pt idx="7">
                  <c:v>6</c:v>
                </c:pt>
                <c:pt idx="8">
                  <c:v>11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4</c:v>
                </c:pt>
                <c:pt idx="14">
                  <c:v>8</c:v>
                </c:pt>
                <c:pt idx="15">
                  <c:v>11</c:v>
                </c:pt>
              </c:numCache>
            </c:numRef>
          </c:val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List3!$A$2:$A$17</c:f>
              <c:strCache>
                <c:ptCount val="16"/>
                <c:pt idx="0">
                  <c:v>třídy</c:v>
                </c:pt>
                <c:pt idx="1">
                  <c:v>prostory pro polytech.dovedn.</c:v>
                </c:pt>
                <c:pt idx="2">
                  <c:v>knihovny</c:v>
                </c:pt>
                <c:pt idx="3">
                  <c:v>herny</c:v>
                </c:pt>
                <c:pt idx="4">
                  <c:v>tělocvičny</c:v>
                </c:pt>
                <c:pt idx="5">
                  <c:v>šk.jídelny</c:v>
                </c:pt>
                <c:pt idx="6">
                  <c:v>IT pro pedagogy</c:v>
                </c:pt>
                <c:pt idx="7">
                  <c:v>software pro IT</c:v>
                </c:pt>
                <c:pt idx="8">
                  <c:v>nové didaktické pomůcky</c:v>
                </c:pt>
                <c:pt idx="9">
                  <c:v>připojení k internetu</c:v>
                </c:pt>
                <c:pt idx="10">
                  <c:v>interaktivní tabule</c:v>
                </c:pt>
                <c:pt idx="11">
                  <c:v>AV technika</c:v>
                </c:pt>
                <c:pt idx="12">
                  <c:v>bezb.nábytek pro děti s SVP</c:v>
                </c:pt>
                <c:pt idx="13">
                  <c:v>pomůcky pro děti s SVP</c:v>
                </c:pt>
                <c:pt idx="14">
                  <c:v>vnitřní prostředí*</c:v>
                </c:pt>
                <c:pt idx="15">
                  <c:v>Celkem vybavení</c:v>
                </c:pt>
              </c:strCache>
            </c:strRef>
          </c:cat>
          <c:val>
            <c:numRef>
              <c:f>List3!$C$2:$C$17</c:f>
              <c:numCache>
                <c:formatCode>General</c:formatCode>
                <c:ptCount val="16"/>
                <c:pt idx="0">
                  <c:v>5</c:v>
                </c:pt>
                <c:pt idx="1">
                  <c:v>7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6</c:v>
                </c:pt>
                <c:pt idx="9">
                  <c:v>1</c:v>
                </c:pt>
                <c:pt idx="10">
                  <c:v>5</c:v>
                </c:pt>
                <c:pt idx="11">
                  <c:v>1</c:v>
                </c:pt>
                <c:pt idx="12">
                  <c:v>2</c:v>
                </c:pt>
                <c:pt idx="13">
                  <c:v>6</c:v>
                </c:pt>
                <c:pt idx="14">
                  <c:v>5</c:v>
                </c:pt>
                <c:pt idx="1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842624"/>
        <c:axId val="154844160"/>
      </c:barChart>
      <c:catAx>
        <c:axId val="154842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54844160"/>
        <c:crosses val="autoZero"/>
        <c:auto val="1"/>
        <c:lblAlgn val="ctr"/>
        <c:lblOffset val="100"/>
        <c:noMultiLvlLbl val="0"/>
      </c:catAx>
      <c:valAx>
        <c:axId val="15484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84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03826763199803"/>
          <c:y val="0.93228795864568603"/>
          <c:w val="0.18375430960443329"/>
          <c:h val="4.254132358388550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378796950422106E-2"/>
          <c:y val="9.7256721986256206E-2"/>
          <c:w val="0.94960463537903339"/>
          <c:h val="0.642884337153269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cat>
            <c:strRef>
              <c:f>List1!$A$2:$A$14</c:f>
              <c:strCache>
                <c:ptCount val="13"/>
                <c:pt idx="0">
                  <c:v>budovy</c:v>
                </c:pt>
                <c:pt idx="1">
                  <c:v>bezb.úpravy</c:v>
                </c:pt>
                <c:pt idx="2">
                  <c:v>pláště budov, zateplení, udrž.práce</c:v>
                </c:pt>
                <c:pt idx="3">
                  <c:v>dílny, cvičné kuchyňky</c:v>
                </c:pt>
                <c:pt idx="4">
                  <c:v>venkovní prostředí - hřiště, zahrady</c:v>
                </c:pt>
                <c:pt idx="5">
                  <c:v>CELKEM Rekonstrukce</c:v>
                </c:pt>
                <c:pt idx="6">
                  <c:v>kmenové třídy</c:v>
                </c:pt>
                <c:pt idx="7">
                  <c:v>polytech.učebny</c:v>
                </c:pt>
                <c:pt idx="8">
                  <c:v>jazyk.učebny</c:v>
                </c:pt>
                <c:pt idx="9">
                  <c:v>knihovny</c:v>
                </c:pt>
                <c:pt idx="10">
                  <c:v>poč.učebny (stolní PC)</c:v>
                </c:pt>
                <c:pt idx="11">
                  <c:v>mobilní poč.učebny</c:v>
                </c:pt>
                <c:pt idx="12">
                  <c:v>tělocvičny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  <c:pt idx="5">
                  <c:v>11</c:v>
                </c:pt>
                <c:pt idx="6">
                  <c:v>7</c:v>
                </c:pt>
                <c:pt idx="7">
                  <c:v>5</c:v>
                </c:pt>
                <c:pt idx="8">
                  <c:v>3</c:v>
                </c:pt>
                <c:pt idx="9">
                  <c:v>7</c:v>
                </c:pt>
                <c:pt idx="10">
                  <c:v>14</c:v>
                </c:pt>
                <c:pt idx="11">
                  <c:v>9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888832"/>
        <c:axId val="154890624"/>
      </c:barChart>
      <c:catAx>
        <c:axId val="15488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54890624"/>
        <c:crosses val="autoZero"/>
        <c:auto val="1"/>
        <c:lblAlgn val="ctr"/>
        <c:lblOffset val="100"/>
        <c:noMultiLvlLbl val="0"/>
      </c:catAx>
      <c:valAx>
        <c:axId val="15489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888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378796950422106E-2"/>
          <c:y val="7.1941822240900177E-2"/>
          <c:w val="0.94960463537903339"/>
          <c:h val="0.7709755704573126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List2!$A$2:$A$13</c:f>
              <c:strCache>
                <c:ptCount val="12"/>
                <c:pt idx="0">
                  <c:v>umělecké učebny</c:v>
                </c:pt>
                <c:pt idx="1">
                  <c:v>dílny, cvičné kuchyňky</c:v>
                </c:pt>
                <c:pt idx="2">
                  <c:v>šk.jídelny, družiny, kluby</c:v>
                </c:pt>
                <c:pt idx="3">
                  <c:v>software pro IT</c:v>
                </c:pt>
                <c:pt idx="4">
                  <c:v>nové didaktické pomůcky</c:v>
                </c:pt>
                <c:pt idx="5">
                  <c:v>připojení k internetu</c:v>
                </c:pt>
                <c:pt idx="6">
                  <c:v>interaktivní tabule</c:v>
                </c:pt>
                <c:pt idx="7">
                  <c:v>AV technika</c:v>
                </c:pt>
                <c:pt idx="8">
                  <c:v>stroje, vybavení &gt;40 tis.Kč</c:v>
                </c:pt>
                <c:pt idx="9">
                  <c:v>pomůcky pro žáky se SVP</c:v>
                </c:pt>
                <c:pt idx="10">
                  <c:v>vnitřní prostředí*</c:v>
                </c:pt>
                <c:pt idx="11">
                  <c:v>CELKEM Vybavení</c:v>
                </c:pt>
              </c:strCache>
            </c:strRef>
          </c:cat>
          <c:val>
            <c:numRef>
              <c:f>List2!$B$2:$B$13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9</c:v>
                </c:pt>
                <c:pt idx="4">
                  <c:v>9</c:v>
                </c:pt>
                <c:pt idx="5">
                  <c:v>5</c:v>
                </c:pt>
                <c:pt idx="6">
                  <c:v>14</c:v>
                </c:pt>
                <c:pt idx="7">
                  <c:v>11</c:v>
                </c:pt>
                <c:pt idx="8">
                  <c:v>1</c:v>
                </c:pt>
                <c:pt idx="9">
                  <c:v>10</c:v>
                </c:pt>
                <c:pt idx="10">
                  <c:v>3</c:v>
                </c:pt>
                <c:pt idx="1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915584"/>
        <c:axId val="154917120"/>
      </c:barChart>
      <c:catAx>
        <c:axId val="15491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54917120"/>
        <c:crosses val="autoZero"/>
        <c:auto val="1"/>
        <c:lblAlgn val="ctr"/>
        <c:lblOffset val="100"/>
        <c:noMultiLvlLbl val="0"/>
      </c:catAx>
      <c:valAx>
        <c:axId val="15491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915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378796950422106E-2"/>
          <c:y val="9.3037572028696863E-2"/>
          <c:w val="0.94604913782113365"/>
          <c:h val="0.58381623774743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2016-2018</c:v>
                </c:pt>
              </c:strCache>
            </c:strRef>
          </c:tx>
          <c:invertIfNegative val="0"/>
          <c:cat>
            <c:strRef>
              <c:f>List3!$A$2:$A$17</c:f>
              <c:strCache>
                <c:ptCount val="16"/>
                <c:pt idx="0">
                  <c:v>budovy</c:v>
                </c:pt>
                <c:pt idx="1">
                  <c:v>bezb.úpravy</c:v>
                </c:pt>
                <c:pt idx="2">
                  <c:v>pláště budov, zateplení, udrž.práce</c:v>
                </c:pt>
                <c:pt idx="3">
                  <c:v>kmenové třídy</c:v>
                </c:pt>
                <c:pt idx="4">
                  <c:v>knihovny, infocentra</c:v>
                </c:pt>
                <c:pt idx="5">
                  <c:v>učebny jazyků</c:v>
                </c:pt>
                <c:pt idx="6">
                  <c:v>učebny fyziky</c:v>
                </c:pt>
                <c:pt idx="7">
                  <c:v>učebny chemie</c:v>
                </c:pt>
                <c:pt idx="8">
                  <c:v>učebny přírodopisu</c:v>
                </c:pt>
                <c:pt idx="9">
                  <c:v>učebny informatiky</c:v>
                </c:pt>
                <c:pt idx="10">
                  <c:v>tělocvičny</c:v>
                </c:pt>
                <c:pt idx="11">
                  <c:v>učebny um.předmětů</c:v>
                </c:pt>
                <c:pt idx="12">
                  <c:v>dílny /cvičné kuchyňky</c:v>
                </c:pt>
                <c:pt idx="13">
                  <c:v>šk.jídelny, družiny, kluby</c:v>
                </c:pt>
                <c:pt idx="14">
                  <c:v>venkovní prostředí - hřiště, zahrady</c:v>
                </c:pt>
                <c:pt idx="15">
                  <c:v>Celkem Rekonstrukce</c:v>
                </c:pt>
              </c:strCache>
            </c:strRef>
          </c:cat>
          <c:val>
            <c:numRef>
              <c:f>List3!$B$2:$B$17</c:f>
              <c:numCache>
                <c:formatCode>General</c:formatCode>
                <c:ptCount val="1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6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9</c:v>
                </c:pt>
                <c:pt idx="14">
                  <c:v>6</c:v>
                </c:pt>
                <c:pt idx="15">
                  <c:v>16</c:v>
                </c:pt>
              </c:numCache>
            </c:numRef>
          </c:val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List3!$A$2:$A$17</c:f>
              <c:strCache>
                <c:ptCount val="16"/>
                <c:pt idx="0">
                  <c:v>budovy</c:v>
                </c:pt>
                <c:pt idx="1">
                  <c:v>bezb.úpravy</c:v>
                </c:pt>
                <c:pt idx="2">
                  <c:v>pláště budov, zateplení, udrž.práce</c:v>
                </c:pt>
                <c:pt idx="3">
                  <c:v>kmenové třídy</c:v>
                </c:pt>
                <c:pt idx="4">
                  <c:v>knihovny, infocentra</c:v>
                </c:pt>
                <c:pt idx="5">
                  <c:v>učebny jazyků</c:v>
                </c:pt>
                <c:pt idx="6">
                  <c:v>učebny fyziky</c:v>
                </c:pt>
                <c:pt idx="7">
                  <c:v>učebny chemie</c:v>
                </c:pt>
                <c:pt idx="8">
                  <c:v>učebny přírodopisu</c:v>
                </c:pt>
                <c:pt idx="9">
                  <c:v>učebny informatiky</c:v>
                </c:pt>
                <c:pt idx="10">
                  <c:v>tělocvičny</c:v>
                </c:pt>
                <c:pt idx="11">
                  <c:v>učebny um.předmětů</c:v>
                </c:pt>
                <c:pt idx="12">
                  <c:v>dílny /cvičné kuchyňky</c:v>
                </c:pt>
                <c:pt idx="13">
                  <c:v>šk.jídelny, družiny, kluby</c:v>
                </c:pt>
                <c:pt idx="14">
                  <c:v>venkovní prostředí - hřiště, zahrady</c:v>
                </c:pt>
                <c:pt idx="15">
                  <c:v>Celkem Rekonstrukce</c:v>
                </c:pt>
              </c:strCache>
            </c:strRef>
          </c:cat>
          <c:val>
            <c:numRef>
              <c:f>List3!$C$2:$C$17</c:f>
              <c:numCache>
                <c:formatCode>General</c:formatCode>
                <c:ptCount val="16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5</c:v>
                </c:pt>
                <c:pt idx="14">
                  <c:v>7</c:v>
                </c:pt>
                <c:pt idx="1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12416"/>
        <c:axId val="167613952"/>
      </c:barChart>
      <c:catAx>
        <c:axId val="16761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67613952"/>
        <c:crosses val="autoZero"/>
        <c:auto val="1"/>
        <c:lblAlgn val="ctr"/>
        <c:lblOffset val="100"/>
        <c:noMultiLvlLbl val="0"/>
      </c:catAx>
      <c:valAx>
        <c:axId val="16761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61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854521599241885"/>
          <c:y val="0.94494540851836406"/>
          <c:w val="0.17692859702691308"/>
          <c:h val="4.254132358388550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116329060831395E-2"/>
          <c:y val="9.5147147007476535E-2"/>
          <c:w val="0.93467674822622837"/>
          <c:h val="0.6385886112850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List4!$B$1</c:f>
              <c:strCache>
                <c:ptCount val="1"/>
                <c:pt idx="0">
                  <c:v>2016-2018</c:v>
                </c:pt>
              </c:strCache>
            </c:strRef>
          </c:tx>
          <c:invertIfNegative val="0"/>
          <c:cat>
            <c:strRef>
              <c:f>List4!$A$2:$A$20</c:f>
              <c:strCache>
                <c:ptCount val="19"/>
                <c:pt idx="0">
                  <c:v>kmenové třídy</c:v>
                </c:pt>
                <c:pt idx="1">
                  <c:v>polytech.učebny</c:v>
                </c:pt>
                <c:pt idx="2">
                  <c:v>jazyk.učebny</c:v>
                </c:pt>
                <c:pt idx="3">
                  <c:v>knihovny</c:v>
                </c:pt>
                <c:pt idx="4">
                  <c:v>počítač.učebny (stolní PC)</c:v>
                </c:pt>
                <c:pt idx="5">
                  <c:v>mobilní poč.učebny</c:v>
                </c:pt>
                <c:pt idx="6">
                  <c:v>tělocvičny</c:v>
                </c:pt>
                <c:pt idx="7">
                  <c:v>uměl.učebny</c:v>
                </c:pt>
                <c:pt idx="8">
                  <c:v>dílny /cvičné kuchyňky</c:v>
                </c:pt>
                <c:pt idx="9">
                  <c:v>šk.jídelny, družiny, kluby</c:v>
                </c:pt>
                <c:pt idx="10">
                  <c:v>software pro IT</c:v>
                </c:pt>
                <c:pt idx="11">
                  <c:v>nové didaktické pomůcky</c:v>
                </c:pt>
                <c:pt idx="12">
                  <c:v>připojení k internetu</c:v>
                </c:pt>
                <c:pt idx="13">
                  <c:v>interakt.tabule</c:v>
                </c:pt>
                <c:pt idx="14">
                  <c:v>AV technika</c:v>
                </c:pt>
                <c:pt idx="15">
                  <c:v>bezb.nábytek pro žáky se SVP</c:v>
                </c:pt>
                <c:pt idx="16">
                  <c:v>pomůcky pro žáky se SVP</c:v>
                </c:pt>
                <c:pt idx="17">
                  <c:v>vnitřní prostředí*</c:v>
                </c:pt>
                <c:pt idx="18">
                  <c:v>Celkem Vybavení</c:v>
                </c:pt>
              </c:strCache>
            </c:strRef>
          </c:cat>
          <c:val>
            <c:numRef>
              <c:f>List4!$B$2:$B$20</c:f>
              <c:numCache>
                <c:formatCode>General</c:formatCode>
                <c:ptCount val="19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  <c:pt idx="12">
                  <c:v>4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7</c:v>
                </c:pt>
                <c:pt idx="17">
                  <c:v>5</c:v>
                </c:pt>
                <c:pt idx="18">
                  <c:v>13</c:v>
                </c:pt>
              </c:numCache>
            </c:numRef>
          </c:val>
        </c:ser>
        <c:ser>
          <c:idx val="1"/>
          <c:order val="1"/>
          <c:tx>
            <c:strRef>
              <c:f>List4!$C$1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List4!$A$2:$A$20</c:f>
              <c:strCache>
                <c:ptCount val="19"/>
                <c:pt idx="0">
                  <c:v>kmenové třídy</c:v>
                </c:pt>
                <c:pt idx="1">
                  <c:v>polytech.učebny</c:v>
                </c:pt>
                <c:pt idx="2">
                  <c:v>jazyk.učebny</c:v>
                </c:pt>
                <c:pt idx="3">
                  <c:v>knihovny</c:v>
                </c:pt>
                <c:pt idx="4">
                  <c:v>počítač.učebny (stolní PC)</c:v>
                </c:pt>
                <c:pt idx="5">
                  <c:v>mobilní poč.učebny</c:v>
                </c:pt>
                <c:pt idx="6">
                  <c:v>tělocvičny</c:v>
                </c:pt>
                <c:pt idx="7">
                  <c:v>uměl.učebny</c:v>
                </c:pt>
                <c:pt idx="8">
                  <c:v>dílny /cvičné kuchyňky</c:v>
                </c:pt>
                <c:pt idx="9">
                  <c:v>šk.jídelny, družiny, kluby</c:v>
                </c:pt>
                <c:pt idx="10">
                  <c:v>software pro IT</c:v>
                </c:pt>
                <c:pt idx="11">
                  <c:v>nové didaktické pomůcky</c:v>
                </c:pt>
                <c:pt idx="12">
                  <c:v>připojení k internetu</c:v>
                </c:pt>
                <c:pt idx="13">
                  <c:v>interakt.tabule</c:v>
                </c:pt>
                <c:pt idx="14">
                  <c:v>AV technika</c:v>
                </c:pt>
                <c:pt idx="15">
                  <c:v>bezb.nábytek pro žáky se SVP</c:v>
                </c:pt>
                <c:pt idx="16">
                  <c:v>pomůcky pro žáky se SVP</c:v>
                </c:pt>
                <c:pt idx="17">
                  <c:v>vnitřní prostředí*</c:v>
                </c:pt>
                <c:pt idx="18">
                  <c:v>Celkem Vybavení</c:v>
                </c:pt>
              </c:strCache>
            </c:strRef>
          </c:cat>
          <c:val>
            <c:numRef>
              <c:f>List4!$C$2:$C$20</c:f>
              <c:numCache>
                <c:formatCode>General</c:formatCode>
                <c:ptCount val="19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  <c:pt idx="10">
                  <c:v>5</c:v>
                </c:pt>
                <c:pt idx="11">
                  <c:v>5</c:v>
                </c:pt>
                <c:pt idx="12">
                  <c:v>1</c:v>
                </c:pt>
                <c:pt idx="13">
                  <c:v>1</c:v>
                </c:pt>
                <c:pt idx="14">
                  <c:v>4</c:v>
                </c:pt>
                <c:pt idx="15">
                  <c:v>3</c:v>
                </c:pt>
                <c:pt idx="16">
                  <c:v>5</c:v>
                </c:pt>
                <c:pt idx="17">
                  <c:v>3</c:v>
                </c:pt>
                <c:pt idx="18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40064"/>
        <c:axId val="167723776"/>
      </c:barChart>
      <c:catAx>
        <c:axId val="16764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67723776"/>
        <c:crosses val="autoZero"/>
        <c:auto val="1"/>
        <c:lblAlgn val="ctr"/>
        <c:lblOffset val="100"/>
        <c:noMultiLvlLbl val="0"/>
      </c:catAx>
      <c:valAx>
        <c:axId val="16772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64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47676874731974"/>
          <c:y val="0.93861669363143529"/>
          <c:w val="0.19723423464064868"/>
          <c:h val="4.04317486051058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0.13519</cdr:x>
      <cdr:y>0.01229</cdr:y>
    </cdr:from>
    <cdr:to>
      <cdr:x>0.93241</cdr:x>
      <cdr:y>0.06144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257670" y="73981"/>
          <a:ext cx="7416553" cy="295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600" b="1" dirty="0"/>
            <a:t>Investice</a:t>
          </a:r>
          <a:r>
            <a:rPr lang="cs-CZ" sz="1600" b="1" baseline="0" dirty="0"/>
            <a:t> MŠ do stavebních úprav a vybavení v letech 2010 </a:t>
          </a:r>
          <a:r>
            <a:rPr lang="cs-CZ" sz="1600" b="1" baseline="0" dirty="0" smtClean="0"/>
            <a:t>– 2015 z EU</a:t>
          </a:r>
          <a:endParaRPr lang="cs-CZ" sz="1600" b="1" dirty="0"/>
        </a:p>
      </cdr:txBody>
    </cdr:sp>
  </cdr:relSizeAnchor>
  <cdr:relSizeAnchor xmlns:cdr="http://schemas.openxmlformats.org/drawingml/2006/chartDrawing">
    <cdr:from>
      <cdr:x>0.03579</cdr:x>
      <cdr:y>0.94931</cdr:y>
    </cdr:from>
    <cdr:to>
      <cdr:x>0.78131</cdr:x>
      <cdr:y>0.99539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332913" y="5715000"/>
          <a:ext cx="6935679" cy="277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/>
            <a:t>* např. čtenářské koutky, prostor na rozvoj jednotlivých pregramotností, polytechnických dovedností apod.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0.05567</cdr:x>
      <cdr:y>0.02919</cdr:y>
    </cdr:from>
    <cdr:to>
      <cdr:x>0.91252</cdr:x>
      <cdr:y>0.07988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17864" y="175704"/>
          <a:ext cx="7971408" cy="305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dirty="0">
              <a:effectLst/>
            </a:rPr>
            <a:t>Plánované investice</a:t>
          </a:r>
          <a:r>
            <a:rPr lang="cs-CZ" sz="1600" b="1" baseline="0" dirty="0">
              <a:effectLst/>
            </a:rPr>
            <a:t> MŠ do stavebních úprav v letech 2016 </a:t>
          </a:r>
          <a:r>
            <a:rPr lang="cs-CZ" sz="1600" b="1" baseline="0" dirty="0" smtClean="0">
              <a:effectLst/>
            </a:rPr>
            <a:t>– 2020 z EU</a:t>
          </a:r>
          <a:endParaRPr lang="cs-CZ" sz="1600" dirty="0">
            <a:effectLst/>
          </a:endParaRPr>
        </a:p>
        <a:p xmlns:a="http://schemas.openxmlformats.org/drawingml/2006/main">
          <a:endParaRPr lang="cs-CZ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0.02386</cdr:x>
      <cdr:y>0.94931</cdr:y>
    </cdr:from>
    <cdr:to>
      <cdr:x>0.79722</cdr:x>
      <cdr:y>0.9831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21942" y="5715000"/>
          <a:ext cx="7194611" cy="203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>
              <a:effectLst/>
              <a:latin typeface="+mn-lt"/>
              <a:ea typeface="+mn-ea"/>
              <a:cs typeface="+mn-cs"/>
            </a:rPr>
            <a:t>* např. čtenářské koutky, prostor na rozvoj jednotlivých pregramotností, polytechnických dovedností apod.</a:t>
          </a:r>
          <a:endParaRPr lang="cs-CZ">
            <a:effectLst/>
          </a:endParaRPr>
        </a:p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0.05516</cdr:x>
      <cdr:y>0.0238</cdr:y>
    </cdr:from>
    <cdr:to>
      <cdr:x>0.91202</cdr:x>
      <cdr:y>0.07449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513179" y="143276"/>
          <a:ext cx="7971408" cy="305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dirty="0">
              <a:effectLst/>
            </a:rPr>
            <a:t>Plánované investice</a:t>
          </a:r>
          <a:r>
            <a:rPr lang="cs-CZ" sz="1600" b="1" baseline="0" dirty="0">
              <a:effectLst/>
            </a:rPr>
            <a:t> MŠ do vybavení v letech 2016 </a:t>
          </a:r>
          <a:r>
            <a:rPr lang="cs-CZ" sz="1600" b="1" baseline="0" dirty="0" smtClean="0">
              <a:effectLst/>
            </a:rPr>
            <a:t>– 2020 z EU</a:t>
          </a:r>
          <a:endParaRPr lang="cs-CZ" sz="1600" dirty="0">
            <a:effectLst/>
          </a:endParaRPr>
        </a:p>
        <a:p xmlns:a="http://schemas.openxmlformats.org/drawingml/2006/main">
          <a:endParaRPr lang="cs-CZ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0.03579</cdr:x>
      <cdr:y>0.02151</cdr:y>
    </cdr:from>
    <cdr:to>
      <cdr:x>0.95626</cdr:x>
      <cdr:y>0.08295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332913" y="129466"/>
          <a:ext cx="8563252" cy="3699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600" b="1" dirty="0"/>
            <a:t>Investice</a:t>
          </a:r>
          <a:r>
            <a:rPr lang="cs-CZ" sz="1600" b="1" baseline="0" dirty="0"/>
            <a:t> ZŠ do stavebních úprav a části vybavení v letech 2010 </a:t>
          </a:r>
          <a:r>
            <a:rPr lang="cs-CZ" sz="1600" b="1" baseline="0" dirty="0" smtClean="0"/>
            <a:t>– 2015 z EU</a:t>
          </a:r>
          <a:endParaRPr lang="cs-CZ" sz="16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0.04274</cdr:x>
      <cdr:y>0.01536</cdr:y>
    </cdr:from>
    <cdr:to>
      <cdr:x>0.96322</cdr:x>
      <cdr:y>0.05991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397646" y="92476"/>
          <a:ext cx="8563252" cy="268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dirty="0">
              <a:effectLst/>
              <a:latin typeface="+mn-lt"/>
              <a:ea typeface="+mn-ea"/>
              <a:cs typeface="+mn-cs"/>
            </a:rPr>
            <a:t>Investice</a:t>
          </a:r>
          <a:r>
            <a:rPr lang="cs-CZ" sz="1600" b="1" baseline="0" dirty="0">
              <a:effectLst/>
              <a:latin typeface="+mn-lt"/>
              <a:ea typeface="+mn-ea"/>
              <a:cs typeface="+mn-cs"/>
            </a:rPr>
            <a:t> ZŠ do části vybavení v letech 2010 </a:t>
          </a:r>
          <a:r>
            <a:rPr lang="cs-CZ" sz="1600" b="1" baseline="0" dirty="0" smtClean="0">
              <a:effectLst/>
              <a:latin typeface="+mn-lt"/>
              <a:ea typeface="+mn-ea"/>
              <a:cs typeface="+mn-cs"/>
            </a:rPr>
            <a:t>– 2015 z EU</a:t>
          </a:r>
          <a:endParaRPr lang="cs-CZ" sz="1600" dirty="0">
            <a:effectLst/>
          </a:endParaRPr>
        </a:p>
        <a:p xmlns:a="http://schemas.openxmlformats.org/drawingml/2006/main">
          <a:endParaRPr lang="cs-CZ" sz="1100" dirty="0"/>
        </a:p>
      </cdr:txBody>
    </cdr:sp>
  </cdr:relSizeAnchor>
  <cdr:relSizeAnchor xmlns:cdr="http://schemas.openxmlformats.org/drawingml/2006/chartDrawing">
    <cdr:from>
      <cdr:x>0.03777</cdr:x>
      <cdr:y>0.94009</cdr:y>
    </cdr:from>
    <cdr:to>
      <cdr:x>0.93638</cdr:x>
      <cdr:y>0.99386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351408" y="5659515"/>
          <a:ext cx="8359806" cy="323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/>
            <a:t>* např. čtenářské koutky, prostor na sdílení zkušeností z výuky, na rozvoj jednotlivých gramotností apod.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0.04871</cdr:x>
      <cdr:y>0.03226</cdr:y>
    </cdr:from>
    <cdr:to>
      <cdr:x>0.96918</cdr:x>
      <cdr:y>0.08449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453131" y="194199"/>
          <a:ext cx="8563252" cy="3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600" b="1" dirty="0"/>
            <a:t>Plánované investice ZŠ do stavebních úprav v letech 2016 </a:t>
          </a:r>
          <a:r>
            <a:rPr lang="cs-CZ" sz="1600" b="1" dirty="0" smtClean="0"/>
            <a:t>– 2020 z EU</a:t>
          </a:r>
          <a:endParaRPr lang="cs-CZ" sz="16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0.02335</cdr:x>
      <cdr:y>0.93778</cdr:y>
    </cdr:from>
    <cdr:to>
      <cdr:x>0.68091</cdr:x>
      <cdr:y>0.99154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17256" y="5645581"/>
          <a:ext cx="6117331" cy="323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/>
            <a:t>* např. čtenářské koutky, prostor na sdílení zkušeností z výuky, na rozvoj jednotlivých gramotností apod.</a:t>
          </a:r>
        </a:p>
      </cdr:txBody>
    </cdr:sp>
  </cdr:relSizeAnchor>
  <cdr:relSizeAnchor xmlns:cdr="http://schemas.openxmlformats.org/drawingml/2006/chartDrawing">
    <cdr:from>
      <cdr:x>0.04224</cdr:x>
      <cdr:y>0.02226</cdr:y>
    </cdr:from>
    <cdr:to>
      <cdr:x>0.96272</cdr:x>
      <cdr:y>0.07449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392960" y="134028"/>
          <a:ext cx="8563252" cy="3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cs-CZ" sz="1600" b="1" dirty="0"/>
            <a:t>Plánované investice ZŠ do vybavení v letech 2016 </a:t>
          </a:r>
          <a:r>
            <a:rPr lang="cs-CZ" sz="1600" b="1" dirty="0" smtClean="0"/>
            <a:t>– 2020 z EU</a:t>
          </a:r>
          <a:endParaRPr lang="cs-CZ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15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92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2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9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4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8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98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2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49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95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68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836CE-4062-4B00-8076-D5B788923157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57A0B-FEDE-4313-8A13-F79D4791F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78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Výsledky dotazníkového šetření potřeb mateřských a základních škol v rámci projektu MAP OP VVV v ORP Turnov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75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hlavní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rozvoje matematické </a:t>
            </a:r>
            <a:r>
              <a:rPr lang="cs-CZ" sz="2700" dirty="0" err="1" smtClean="0">
                <a:solidFill>
                  <a:srgbClr val="7030A0"/>
                </a:solidFill>
              </a:rPr>
              <a:t>pregramotnosti</a:t>
            </a:r>
            <a:r>
              <a:rPr lang="cs-CZ" sz="2700" dirty="0" smtClean="0">
                <a:solidFill>
                  <a:srgbClr val="7030A0"/>
                </a:solidFill>
              </a:rPr>
              <a:t/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00B050"/>
                </a:solidFill>
              </a:rPr>
              <a:t>nejdůležitější prvky (chce se nejvíc MŠ zlepšit):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škola systematicky rozvíjí matematické myšlení </a:t>
            </a:r>
            <a:r>
              <a:rPr lang="cs-CZ" sz="2700" dirty="0" smtClean="0">
                <a:solidFill>
                  <a:srgbClr val="00B050"/>
                </a:solidFill>
              </a:rPr>
              <a:t>(81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učitelé využívají poznatků v praxi a sdílejí dobrou praxi mezi sebou i s učiteli z jiných škol </a:t>
            </a:r>
            <a:r>
              <a:rPr lang="cs-CZ" sz="2700" dirty="0" smtClean="0">
                <a:solidFill>
                  <a:srgbClr val="00B050"/>
                </a:solidFill>
              </a:rPr>
              <a:t>(81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/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– nedostatek stabilní finanční podpory pro rozvoj příslušné </a:t>
            </a:r>
            <a:r>
              <a:rPr lang="cs-CZ" sz="2700" dirty="0" err="1" smtClean="0">
                <a:solidFill>
                  <a:srgbClr val="FF0000"/>
                </a:solidFill>
              </a:rPr>
              <a:t>pregramotnosti</a:t>
            </a:r>
            <a:r>
              <a:rPr lang="cs-CZ" sz="2700" dirty="0" smtClean="0">
                <a:solidFill>
                  <a:srgbClr val="FF0000"/>
                </a:solidFill>
              </a:rPr>
              <a:t/>
            </a:r>
            <a:br>
              <a:rPr lang="cs-CZ" sz="2700" dirty="0" smtClean="0">
                <a:solidFill>
                  <a:srgbClr val="FF0000"/>
                </a:solidFill>
              </a:rPr>
            </a:br>
            <a:endParaRPr lang="cs-CZ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13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hlavní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inkluzivního / společného vzdělávání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200" dirty="0" smtClean="0">
                <a:solidFill>
                  <a:srgbClr val="00B050"/>
                </a:solidFill>
              </a:rPr>
              <a:t>nejdůležitější prvky (chce se nejvíc MŠ zlepšit):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</a:rPr>
              <a:t>– pedagogové školy jsou schopni vhodně přizpůsobit obsah vzdělávání, upravit formy a metody vzdělávání a nastavit různé úrovně obtížnosti v souladu se specifiky a potřebami dětí tak, aby bylo dosaženo a využito maximálních možností vzdělávaného dítěte </a:t>
            </a:r>
            <a:r>
              <a:rPr lang="cs-CZ" sz="2200" dirty="0" smtClean="0">
                <a:solidFill>
                  <a:srgbClr val="00B050"/>
                </a:solidFill>
              </a:rPr>
              <a:t>(76 </a:t>
            </a:r>
            <a:r>
              <a:rPr lang="cs-CZ" sz="2200" dirty="0">
                <a:solidFill>
                  <a:srgbClr val="00B050"/>
                </a:solidFill>
              </a:rPr>
              <a:t>%)</a:t>
            </a:r>
            <a:br>
              <a:rPr lang="cs-CZ" sz="2200" dirty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</a:rPr>
              <a:t>– </a:t>
            </a:r>
            <a:r>
              <a:rPr lang="cs-CZ" sz="2200" dirty="0" smtClean="0">
                <a:solidFill>
                  <a:srgbClr val="00B050"/>
                </a:solidFill>
              </a:rPr>
              <a:t>pedagogové využívají v komunikaci s dítětem popisnou slovní zpětnou vazbu, vytvářející prostor k sebehodnocení dítěte a k rozvoji jeho motivace ke vzdělávání (71 %)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škola umožňuje pedagogům navázat vztahy s místními a regionálními školami různých úrovní  </a:t>
            </a:r>
            <a:r>
              <a:rPr lang="cs-CZ" sz="2200" dirty="0" smtClean="0">
                <a:solidFill>
                  <a:srgbClr val="00B050"/>
                </a:solidFill>
              </a:rPr>
              <a:t>(71 </a:t>
            </a:r>
            <a:r>
              <a:rPr lang="cs-CZ" sz="2200" dirty="0" smtClean="0">
                <a:solidFill>
                  <a:srgbClr val="00B050"/>
                </a:solidFill>
              </a:rPr>
              <a:t>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/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200" dirty="0" smtClean="0">
                <a:solidFill>
                  <a:srgbClr val="FF000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– nedostatečné finanční zajištění personálních nákladů na práci s heterogenními skupinami dětí</a:t>
            </a:r>
            <a:br>
              <a:rPr lang="cs-CZ" sz="2200" dirty="0" smtClean="0">
                <a:solidFill>
                  <a:srgbClr val="FF000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– velký počet dětí ve třídách</a:t>
            </a:r>
            <a:br>
              <a:rPr lang="cs-CZ" sz="2200" dirty="0" smtClean="0">
                <a:solidFill>
                  <a:srgbClr val="FF0000"/>
                </a:solidFill>
              </a:rPr>
            </a:b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7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další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Sociální a občanské dovednosti a další klíčové kompetence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00B050"/>
                </a:solidFill>
              </a:rPr>
              <a:t>nejdůležitější prvky (chce se nejvíc MŠ zlepšit):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škola u dětí rozvíjí schopnosti sebereflexe a sebehodnocení (</a:t>
            </a:r>
            <a:r>
              <a:rPr lang="cs-CZ" sz="2700" dirty="0" smtClean="0">
                <a:solidFill>
                  <a:srgbClr val="00B050"/>
                </a:solidFill>
              </a:rPr>
              <a:t>76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škola rozvíjí vztah k bezpečnému používání informačních, komunikačních a dalších technologií </a:t>
            </a:r>
            <a:r>
              <a:rPr lang="cs-CZ" sz="2700" dirty="0" smtClean="0">
                <a:solidFill>
                  <a:srgbClr val="00B050"/>
                </a:solidFill>
              </a:rPr>
              <a:t>(76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škola rozvíjí schopnost dětí učit se </a:t>
            </a:r>
            <a:r>
              <a:rPr lang="cs-CZ" sz="2700" dirty="0" smtClean="0">
                <a:solidFill>
                  <a:srgbClr val="00B050"/>
                </a:solidFill>
              </a:rPr>
              <a:t>(76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/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definice překážek se nesledovala</a:t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/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>
                <a:solidFill>
                  <a:srgbClr val="7030A0"/>
                </a:solidFill>
              </a:rPr>
              <a:t>Jazykové vzdělávání </a:t>
            </a:r>
            <a:r>
              <a:rPr lang="cs-CZ" sz="2700" dirty="0" smtClean="0">
                <a:solidFill>
                  <a:srgbClr val="7030A0"/>
                </a:solidFill>
              </a:rPr>
              <a:t/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prvky ani překážky se nesledovaly</a:t>
            </a:r>
            <a:br>
              <a:rPr lang="cs-CZ" sz="2700" dirty="0" smtClean="0">
                <a:solidFill>
                  <a:srgbClr val="FF0000"/>
                </a:solidFill>
              </a:rPr>
            </a:br>
            <a:endParaRPr lang="cs-CZ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1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další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ICT včetně potřeb infrastruktury (podpora digitálních kompetencí, konektivita škol)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00B050"/>
                </a:solidFill>
              </a:rPr>
              <a:t>nejdůležitější prvky (chce se nejvíc MŠ zlepšit):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pedagogové mají základní znalosti práce s počítačem a využívají je pro sebevzdělávání a přípravu na vzdělávání dětí </a:t>
            </a:r>
            <a:r>
              <a:rPr lang="cs-CZ" sz="2700" dirty="0" smtClean="0">
                <a:solidFill>
                  <a:srgbClr val="00B050"/>
                </a:solidFill>
              </a:rPr>
              <a:t>(71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Pedagogové mají základní znalosti práce s internetem a využívají je pro sebevzdělávání a přípravu na vzdělávání dětí </a:t>
            </a:r>
            <a:r>
              <a:rPr lang="cs-CZ" sz="2700" dirty="0" smtClean="0">
                <a:solidFill>
                  <a:srgbClr val="00B050"/>
                </a:solidFill>
              </a:rPr>
              <a:t>(67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/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– nedostatek financí na pořízení moderního ICT vybavení (včetně údržby stávající techniky)</a:t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/>
            </a:r>
            <a:br>
              <a:rPr lang="cs-CZ" sz="2700" dirty="0" smtClean="0">
                <a:solidFill>
                  <a:srgbClr val="FF0000"/>
                </a:solidFill>
              </a:rPr>
            </a:br>
            <a:endParaRPr lang="cs-CZ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u="sng" dirty="0" smtClean="0">
                <a:solidFill>
                  <a:srgbClr val="C00000"/>
                </a:solidFill>
              </a:rPr>
              <a:t>Nejčastější překážky</a:t>
            </a:r>
            <a:r>
              <a:rPr lang="cs-CZ" sz="2700" dirty="0" smtClean="0">
                <a:solidFill>
                  <a:srgbClr val="C00000"/>
                </a:solidFill>
              </a:rPr>
              <a:t/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/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nedostatek finančních prostředků (všude 1., u </a:t>
            </a:r>
            <a:r>
              <a:rPr lang="cs-CZ" sz="2700" dirty="0" err="1" smtClean="0">
                <a:solidFill>
                  <a:srgbClr val="C00000"/>
                </a:solidFill>
              </a:rPr>
              <a:t>polytech</a:t>
            </a:r>
            <a:r>
              <a:rPr lang="cs-CZ" sz="2700" dirty="0" smtClean="0">
                <a:solidFill>
                  <a:srgbClr val="C00000"/>
                </a:solidFill>
              </a:rPr>
              <a:t>. 2.)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inkluzivní/společné </a:t>
            </a:r>
            <a:r>
              <a:rPr lang="cs-CZ" sz="2700" dirty="0" err="1" smtClean="0">
                <a:solidFill>
                  <a:srgbClr val="C00000"/>
                </a:solidFill>
              </a:rPr>
              <a:t>vzd</a:t>
            </a:r>
            <a:r>
              <a:rPr lang="cs-CZ" sz="2700" dirty="0" smtClean="0">
                <a:solidFill>
                  <a:srgbClr val="C00000"/>
                </a:solidFill>
              </a:rPr>
              <a:t>. – nemožnost bezbariérových úprav a velký počet dětí ve třídách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</a:t>
            </a:r>
            <a:r>
              <a:rPr lang="cs-CZ" sz="2700" dirty="0" err="1" smtClean="0">
                <a:solidFill>
                  <a:srgbClr val="C00000"/>
                </a:solidFill>
              </a:rPr>
              <a:t>pregramotnosti</a:t>
            </a:r>
            <a:r>
              <a:rPr lang="cs-CZ" sz="2700" dirty="0" smtClean="0">
                <a:solidFill>
                  <a:srgbClr val="C00000"/>
                </a:solidFill>
              </a:rPr>
              <a:t> – nedostatek možností pro sdílení dobré praxe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</a:t>
            </a:r>
            <a:r>
              <a:rPr lang="cs-CZ" sz="2700" dirty="0" err="1" smtClean="0">
                <a:solidFill>
                  <a:srgbClr val="C00000"/>
                </a:solidFill>
              </a:rPr>
              <a:t>polytech.vzd</a:t>
            </a:r>
            <a:r>
              <a:rPr lang="cs-CZ" sz="2700" dirty="0" smtClean="0">
                <a:solidFill>
                  <a:srgbClr val="C00000"/>
                </a:solidFill>
              </a:rPr>
              <a:t>. – absence pozice samostatného pracovníka a nedostatečné vybavení pomůckami 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digitální kompetence  – nedostatečné počítačové vybavení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cs-CZ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654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2087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Základní školy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416824" cy="4896544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Účast na šetření – 20 subjektů z 20 (100 %)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Oblasti podle důležitosti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 </a:t>
            </a:r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971065"/>
              </p:ext>
            </p:extLst>
          </p:nvPr>
        </p:nvGraphicFramePr>
        <p:xfrm>
          <a:off x="827581" y="2276872"/>
          <a:ext cx="7200802" cy="1969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7112"/>
                <a:gridCol w="1041230"/>
                <a:gridCol w="1041230"/>
                <a:gridCol w="1041230"/>
              </a:tblGrid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Hlavní oblasti podporované z OP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ORP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LK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ČR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A.       Podpora inkluzivního / společného vzdělávání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B.       Podpora rozvoje čtenářské gramotnosti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C.       Podpora rozvoje matematické gramotnosti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D.       Podpora kompetencí k podnikavosti, iniciativě a kreativitě žáků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E.       Podpora polytechnického vzdělávání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F.       Rozvoj infrastruktury školy, vč. rekonstrukcí a vybavení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176612"/>
              </p:ext>
            </p:extLst>
          </p:nvPr>
        </p:nvGraphicFramePr>
        <p:xfrm>
          <a:off x="827584" y="4581128"/>
          <a:ext cx="7200799" cy="1381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0863"/>
                <a:gridCol w="1033312"/>
                <a:gridCol w="1033312"/>
                <a:gridCol w="1033312"/>
              </a:tblGrid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Další oblasti podporované z OP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ORP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LK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ČR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A.       Jazykové vzdělávání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B.       ICT včetně potřeb infrastruktury (podpora digitálních kompetencí, konektivita škol)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C.       Sociální a občanské dovednosti a další klíčové kompetence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073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Rozvoj infrastruktury školy, vč. rekonstrukcí a vybavení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>
              <a:solidFill>
                <a:srgbClr val="FF0000"/>
              </a:solidFill>
            </a:endParaRPr>
          </a:p>
        </p:txBody>
      </p:sp>
      <p:graphicFrame>
        <p:nvGraphicFramePr>
          <p:cNvPr id="4" name="Graf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233421"/>
              </p:ext>
            </p:extLst>
          </p:nvPr>
        </p:nvGraphicFramePr>
        <p:xfrm>
          <a:off x="164470" y="1133738"/>
          <a:ext cx="8979530" cy="572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328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Rozvoj infrastruktury školy, vč. rekonstrukcí a vybavení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>
              <a:solidFill>
                <a:srgbClr val="FF0000"/>
              </a:solidFill>
            </a:endParaRPr>
          </a:p>
        </p:txBody>
      </p:sp>
      <p:graphicFrame>
        <p:nvGraphicFramePr>
          <p:cNvPr id="7" name="Graf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90707"/>
              </p:ext>
            </p:extLst>
          </p:nvPr>
        </p:nvGraphicFramePr>
        <p:xfrm>
          <a:off x="179512" y="1340768"/>
          <a:ext cx="8755984" cy="5458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113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Rozvoj infrastruktury školy, vč. rekonstrukcí a vybavení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>
              <a:solidFill>
                <a:srgbClr val="FF0000"/>
              </a:solidFill>
            </a:endParaRPr>
          </a:p>
        </p:txBody>
      </p:sp>
      <p:graphicFrame>
        <p:nvGraphicFramePr>
          <p:cNvPr id="4" name="Graf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330427"/>
              </p:ext>
            </p:extLst>
          </p:nvPr>
        </p:nvGraphicFramePr>
        <p:xfrm>
          <a:off x="0" y="1124744"/>
          <a:ext cx="8972009" cy="560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571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Rozvoj infrastruktury školy, vč. rekonstrukcí a vybavení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>
              <a:solidFill>
                <a:srgbClr val="FF0000"/>
              </a:solidFill>
            </a:endParaRPr>
          </a:p>
        </p:txBody>
      </p:sp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184260"/>
              </p:ext>
            </p:extLst>
          </p:nvPr>
        </p:nvGraphicFramePr>
        <p:xfrm>
          <a:off x="251520" y="1268760"/>
          <a:ext cx="8755985" cy="5458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39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4968551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Dotazníkové šetření MŠMT 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/>
              <a:t>– konec roku 2015</a:t>
            </a:r>
            <a:br>
              <a:rPr lang="cs-CZ" sz="2700" dirty="0" smtClean="0"/>
            </a:br>
            <a:r>
              <a:rPr lang="cs-CZ" sz="2700" dirty="0" smtClean="0"/>
              <a:t>– zaměřeno na prioritní a volitelné oblasti MAP</a:t>
            </a:r>
            <a:br>
              <a:rPr lang="cs-CZ" sz="2700" dirty="0" smtClean="0"/>
            </a:br>
            <a:r>
              <a:rPr lang="cs-CZ" sz="2700" dirty="0" smtClean="0"/>
              <a:t>– potřeby a plánované aktivity – agregovaná data za všechny MŠ a ZŠ</a:t>
            </a:r>
            <a:br>
              <a:rPr lang="cs-CZ" sz="2700" dirty="0" smtClean="0"/>
            </a:br>
            <a:r>
              <a:rPr lang="cs-CZ" sz="2700" dirty="0" smtClean="0"/>
              <a:t>– infrastruktura – proběhlé a plánované investice do stavebních úprav a vybavení – individuální data </a:t>
            </a:r>
            <a:br>
              <a:rPr lang="cs-CZ" sz="2700" dirty="0" smtClean="0"/>
            </a:br>
            <a:r>
              <a:rPr lang="cs-CZ" sz="2700" dirty="0"/>
              <a:t>–</a:t>
            </a:r>
            <a:r>
              <a:rPr lang="cs-CZ" sz="2700" dirty="0" smtClean="0"/>
              <a:t> oblasti podporované z OP pro účely dotazníku rozděleny na 6 hlavních oblastí a 3 další oblasti – seřazeno na základě hodnocení škol podle důležitosti</a:t>
            </a:r>
            <a:br>
              <a:rPr lang="cs-CZ" sz="2700" dirty="0" smtClean="0"/>
            </a:br>
            <a:r>
              <a:rPr lang="cs-CZ" sz="2700" dirty="0" smtClean="0"/>
              <a:t>– prvky v oblastech – průměrné hodnocení, podíl škol, plánujících zlepšení</a:t>
            </a:r>
            <a:br>
              <a:rPr lang="cs-CZ" sz="2700" dirty="0" smtClean="0"/>
            </a:br>
            <a:r>
              <a:rPr lang="cs-CZ" sz="2700" dirty="0" smtClean="0"/>
              <a:t>– nejčastější a nejvýznamnější překážky v oblastech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485988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inkluzivního / společného vzdělávání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200" dirty="0" smtClean="0">
                <a:solidFill>
                  <a:srgbClr val="00B050"/>
                </a:solidFill>
              </a:rPr>
              <a:t>nejdůležitější prvky (chce se nejvíc ZŠ zlepšit):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vedení školy vytváří podmínky pro realizaci inkluzivních principů ve vzdělávání na škole (zajištění odborné, materiální a finanční podpory, dalšího vzdělávání pedagogických pracovníků; pravidelná metodická setkání členů pedagogického sboru aj.) (</a:t>
            </a:r>
            <a:r>
              <a:rPr lang="cs-CZ" sz="2200" dirty="0" smtClean="0">
                <a:solidFill>
                  <a:srgbClr val="00B050"/>
                </a:solidFill>
              </a:rPr>
              <a:t>85 </a:t>
            </a:r>
            <a:r>
              <a:rPr lang="cs-CZ" sz="2200" dirty="0" smtClean="0">
                <a:solidFill>
                  <a:srgbClr val="00B050"/>
                </a:solidFill>
              </a:rPr>
              <a:t>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pedagogové využívají v komunikaci s dítětem popisnou slovní zpětnou vazbu, vytvářející prostor k sebehodnocení žáka a k rozvoji jeho motivace ke vzdělávání (80 %)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škola umožňuje pedagogům navázat vztahy s místními a regionálními školami různých úrovní </a:t>
            </a:r>
            <a:r>
              <a:rPr lang="cs-CZ" sz="2200" dirty="0" smtClean="0">
                <a:solidFill>
                  <a:srgbClr val="00B050"/>
                </a:solidFill>
              </a:rPr>
              <a:t>(80 %)</a:t>
            </a:r>
            <a:r>
              <a:rPr lang="cs-CZ" sz="2200" dirty="0">
                <a:solidFill>
                  <a:srgbClr val="00B050"/>
                </a:solidFill>
              </a:rPr>
              <a:t/>
            </a:r>
            <a:br>
              <a:rPr lang="cs-CZ" sz="2200" dirty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</a:rPr>
              <a:t>–</a:t>
            </a:r>
            <a:r>
              <a:rPr lang="cs-CZ" sz="2200" dirty="0" smtClean="0">
                <a:solidFill>
                  <a:srgbClr val="00B050"/>
                </a:solidFill>
              </a:rPr>
              <a:t> vyučující realizují pedagogickou diagnostiku žáků, vyhodnocují její výsledky a v souladu s nimi volí formy a metody výuky (80 %)</a:t>
            </a:r>
            <a:r>
              <a:rPr lang="cs-CZ" sz="2200" dirty="0" smtClean="0">
                <a:solidFill>
                  <a:srgbClr val="00B050"/>
                </a:solidFill>
              </a:rPr>
              <a:t/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/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200" dirty="0" smtClean="0">
                <a:solidFill>
                  <a:srgbClr val="FF000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– nedostatečné finanční zajištění personálních nákladů na práci s heterogenními skupinami žáků (např. asistentů pedagoga, pedagogické i nepedagogické pracovníky) (90 %!)</a:t>
            </a:r>
            <a:br>
              <a:rPr lang="cs-CZ" sz="2200" dirty="0" smtClean="0">
                <a:solidFill>
                  <a:srgbClr val="FF000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/>
            </a:r>
            <a:br>
              <a:rPr lang="cs-CZ" sz="2200" dirty="0" smtClean="0">
                <a:solidFill>
                  <a:srgbClr val="FF0000"/>
                </a:solidFill>
              </a:rPr>
            </a:b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27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rozvoje čtenářské gramotnosti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>
                <a:solidFill>
                  <a:srgbClr val="00B050"/>
                </a:solidFill>
              </a:rPr>
              <a:t>nejdůležitější prvky (chce se nejvíc ZŠ zlepšit):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škola podporuje základní znalosti a dovednosti, základní práce s textem (od prostého porozumění textu k vyhledávání titulů v knihovně podle potřeb žáků) </a:t>
            </a:r>
            <a:r>
              <a:rPr lang="cs-CZ" sz="2000" dirty="0" smtClean="0">
                <a:solidFill>
                  <a:srgbClr val="00B050"/>
                </a:solidFill>
              </a:rPr>
              <a:t>(90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učitelé 1. i 2.stupně využívají poznatků v praxi a sdílejí dobrou praxi mezi sebou i s učiteli z jiných škol </a:t>
            </a:r>
            <a:r>
              <a:rPr lang="cs-CZ" sz="2000" dirty="0" smtClean="0">
                <a:solidFill>
                  <a:srgbClr val="00B050"/>
                </a:solidFill>
              </a:rPr>
              <a:t>(90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ve škole </a:t>
            </a:r>
            <a:r>
              <a:rPr lang="cs-CZ" sz="2000" dirty="0" smtClean="0">
                <a:solidFill>
                  <a:srgbClr val="00B050"/>
                </a:solidFill>
              </a:rPr>
              <a:t>existuje čtenářsky podnětné prostředí (čtenářské koutky, nástěnky,..) (90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– nedostatek stabilní finanční podpory pro rozvoj příslušné gramotnosti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– nízká časová dotace pro rozvoj příslušné gramotnosti mimo výuku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– chybějící nebo nedostatečný srovnávací nástroj úrovně gramotnosti pro žáky daného věku nebo ročníku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– nezájem ze strany žáků a rodičů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/>
            </a:r>
            <a:br>
              <a:rPr lang="cs-CZ" sz="2000" dirty="0" smtClean="0">
                <a:solidFill>
                  <a:srgbClr val="FF0000"/>
                </a:solidFill>
              </a:rPr>
            </a:b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27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rozvoje matematické gramotnosti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000" dirty="0" smtClean="0">
                <a:solidFill>
                  <a:srgbClr val="00B050"/>
                </a:solidFill>
              </a:rPr>
              <a:t>nejdůležitější prvky (chce se nejvíc ZŠ zlepšit):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</a:t>
            </a:r>
            <a:r>
              <a:rPr lang="cs-CZ" sz="2000" dirty="0" smtClean="0">
                <a:solidFill>
                  <a:srgbClr val="00B050"/>
                </a:solidFill>
              </a:rPr>
              <a:t>učitelé 1. i 2. stupně využívají poznatky v praxi a sdílejí dobrou praxi mezi sebou i s učiteli z jiných škol </a:t>
            </a:r>
            <a:r>
              <a:rPr lang="cs-CZ" sz="2000" dirty="0" smtClean="0">
                <a:solidFill>
                  <a:srgbClr val="00B050"/>
                </a:solidFill>
              </a:rPr>
              <a:t>(80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škola podporuje individuální práci s žáky s mimořádným zájmem o matematiku </a:t>
            </a:r>
            <a:r>
              <a:rPr lang="cs-CZ" sz="2000" dirty="0" smtClean="0">
                <a:solidFill>
                  <a:srgbClr val="00B050"/>
                </a:solidFill>
              </a:rPr>
              <a:t>(80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– nedostatek stabilní finanční podpory pro rozvoj příslušné gramotnosti</a:t>
            </a:r>
            <a:br>
              <a:rPr lang="cs-CZ" sz="2000" dirty="0" smtClean="0">
                <a:solidFill>
                  <a:srgbClr val="FF0000"/>
                </a:solidFill>
              </a:rPr>
            </a:b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50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polytechnického vzdělávání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000" dirty="0" smtClean="0">
                <a:solidFill>
                  <a:srgbClr val="00B050"/>
                </a:solidFill>
              </a:rPr>
              <a:t>nejdůležitější prvky (chce se nejvíc ZŠ zlepšit):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</a:t>
            </a:r>
            <a:r>
              <a:rPr lang="cs-CZ" sz="2000" dirty="0" smtClean="0">
                <a:solidFill>
                  <a:srgbClr val="00B050"/>
                </a:solidFill>
              </a:rPr>
              <a:t>přírodovědné a environmentální vzdělávání je realizováno v souladu s RVP ZV (80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škola disponuje vzdělávacími materiály pro vzdělávání polytechnického charakteru (80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škola </a:t>
            </a:r>
            <a:r>
              <a:rPr lang="cs-CZ" sz="2000" dirty="0" smtClean="0">
                <a:solidFill>
                  <a:srgbClr val="00B050"/>
                </a:solidFill>
              </a:rPr>
              <a:t>podporuje individuální práci s žáky s mimořádným zájmem o polytechniku (80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ve škole existuje podnětné prostředí / prostor s informacemi z oblasti polytechnického vzdělávání pro žáky i učitele (fyzické či virtuální místo s možností doporučovat, sdílet, ukládat či vystavovat informace, výrobky, výsledky projektů...) </a:t>
            </a:r>
            <a:r>
              <a:rPr lang="cs-CZ" sz="2000" dirty="0" smtClean="0">
                <a:solidFill>
                  <a:srgbClr val="00B050"/>
                </a:solidFill>
              </a:rPr>
              <a:t>(80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nejčastější překážky: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– nedostatečné / neodpovídající prostory</a:t>
            </a:r>
            <a:br>
              <a:rPr lang="cs-CZ" sz="2000" dirty="0" smtClean="0">
                <a:solidFill>
                  <a:srgbClr val="FF0000"/>
                </a:solidFill>
              </a:rPr>
            </a:b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30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hlavní oblasti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kompetencí k podnikavosti, iniciativě a kreativitě žáků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000" dirty="0" smtClean="0">
                <a:solidFill>
                  <a:srgbClr val="00B050"/>
                </a:solidFill>
              </a:rPr>
              <a:t>nejdůležitější prvky (chce se nejvíc ZŠ zlepšit):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škola podporuje klíčové kompetence k rozvoji kreativity podle RVP ZV </a:t>
            </a:r>
            <a:r>
              <a:rPr lang="cs-CZ" sz="2000" dirty="0" smtClean="0">
                <a:solidFill>
                  <a:srgbClr val="00B050"/>
                </a:solidFill>
              </a:rPr>
              <a:t>(85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>
                <a:solidFill>
                  <a:srgbClr val="00B050"/>
                </a:solidFill>
              </a:rPr>
              <a:t>– učitelé využívají poznatků v praxi a sdílejí dobrou praxi v oblasti rozvoje iniciativy a kreativity mezi sebou i s učiteli z jiných škol (85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</a:t>
            </a:r>
            <a:r>
              <a:rPr lang="cs-CZ" sz="2000" dirty="0" smtClean="0">
                <a:solidFill>
                  <a:srgbClr val="00B050"/>
                </a:solidFill>
              </a:rPr>
              <a:t>učitelé rozvíjejí své znalosti v oblasti podpory kreativity a využívají je ve výchově (kurzy dalšího vzdělávání, studium literatury aj.) </a:t>
            </a:r>
            <a:r>
              <a:rPr lang="cs-CZ" sz="2000" dirty="0" smtClean="0">
                <a:solidFill>
                  <a:srgbClr val="00B050"/>
                </a:solidFill>
              </a:rPr>
              <a:t>(80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– </a:t>
            </a:r>
            <a:r>
              <a:rPr lang="cs-CZ" sz="2000" dirty="0" smtClean="0">
                <a:solidFill>
                  <a:srgbClr val="00B050"/>
                </a:solidFill>
              </a:rPr>
              <a:t>škola systematicky učí prvkům iniciativy a kreativity, prostředí i přístup pedagogů podporuje fantazii a iniciativu dětí </a:t>
            </a:r>
            <a:r>
              <a:rPr lang="cs-CZ" sz="2000" dirty="0" smtClean="0">
                <a:solidFill>
                  <a:srgbClr val="00B050"/>
                </a:solidFill>
              </a:rPr>
              <a:t>(80 </a:t>
            </a:r>
            <a:r>
              <a:rPr lang="cs-CZ" sz="2000" dirty="0" smtClean="0">
                <a:solidFill>
                  <a:srgbClr val="00B050"/>
                </a:solidFill>
              </a:rPr>
              <a:t>%)</a:t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/>
            </a:r>
            <a:br>
              <a:rPr lang="cs-CZ" sz="2000" dirty="0" smtClean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000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– nedostatek finančních prostředků pro realizaci vzdělávání mimo vlastní výuku</a:t>
            </a:r>
            <a:br>
              <a:rPr lang="cs-CZ" sz="2000" dirty="0" smtClean="0">
                <a:solidFill>
                  <a:srgbClr val="FF0000"/>
                </a:solidFill>
              </a:rPr>
            </a:b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20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další oblasti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Jazykové vzdělávání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200" dirty="0" smtClean="0">
                <a:solidFill>
                  <a:srgbClr val="00B050"/>
                </a:solidFill>
              </a:rPr>
              <a:t>nejdůležitější prvky (chce se nejvíc ZŠ zlepšit):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škola disponuje dostatečným technickým a materiálním zabezpečením pro výuku cizích jazyků </a:t>
            </a:r>
            <a:r>
              <a:rPr lang="cs-CZ" sz="2200" dirty="0" smtClean="0">
                <a:solidFill>
                  <a:srgbClr val="00B050"/>
                </a:solidFill>
              </a:rPr>
              <a:t>(85 </a:t>
            </a:r>
            <a:r>
              <a:rPr lang="cs-CZ" sz="2200" dirty="0" smtClean="0">
                <a:solidFill>
                  <a:srgbClr val="00B050"/>
                </a:solidFill>
              </a:rPr>
              <a:t>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učitelé 1. i 2. stupně využívají poznatky v praxi a sdílejí dobrou praxi mezi sebou i s učiteli z jiných škol </a:t>
            </a:r>
            <a:r>
              <a:rPr lang="cs-CZ" sz="2200" dirty="0" smtClean="0">
                <a:solidFill>
                  <a:srgbClr val="00B050"/>
                </a:solidFill>
              </a:rPr>
              <a:t>(85 </a:t>
            </a:r>
            <a:r>
              <a:rPr lang="cs-CZ" sz="2200" dirty="0" smtClean="0">
                <a:solidFill>
                  <a:srgbClr val="00B050"/>
                </a:solidFill>
              </a:rPr>
              <a:t>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škola </a:t>
            </a:r>
            <a:r>
              <a:rPr lang="cs-CZ" sz="2200" dirty="0" smtClean="0">
                <a:solidFill>
                  <a:srgbClr val="00B050"/>
                </a:solidFill>
              </a:rPr>
              <a:t>u žáků rozvíjí chápání života v jiných kulturách a zprostředkovává jim ho (filmy, fotky, </a:t>
            </a:r>
            <a:r>
              <a:rPr lang="cs-CZ" sz="2200" dirty="0" err="1" smtClean="0">
                <a:solidFill>
                  <a:srgbClr val="00B050"/>
                </a:solidFill>
              </a:rPr>
              <a:t>zahr.pobyty</a:t>
            </a:r>
            <a:r>
              <a:rPr lang="cs-CZ" sz="2200" dirty="0" smtClean="0">
                <a:solidFill>
                  <a:srgbClr val="00B050"/>
                </a:solidFill>
              </a:rPr>
              <a:t>) (85 %)</a:t>
            </a:r>
            <a:r>
              <a:rPr lang="cs-CZ" sz="2200" dirty="0">
                <a:solidFill>
                  <a:srgbClr val="00B050"/>
                </a:solidFill>
              </a:rPr>
              <a:t/>
            </a:r>
            <a:br>
              <a:rPr lang="cs-CZ" sz="2200" dirty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</a:rPr>
              <a:t>–</a:t>
            </a:r>
            <a:r>
              <a:rPr lang="cs-CZ" sz="2200" dirty="0" smtClean="0">
                <a:solidFill>
                  <a:srgbClr val="00B050"/>
                </a:solidFill>
              </a:rPr>
              <a:t> ve škole jsou využívány učebnice, cizojazyčná literatura, multimédia ad. (85 %)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</a:rPr>
              <a:t>–</a:t>
            </a:r>
            <a:r>
              <a:rPr lang="cs-CZ" sz="2200" dirty="0" smtClean="0">
                <a:solidFill>
                  <a:srgbClr val="00B050"/>
                </a:solidFill>
              </a:rPr>
              <a:t> ve škole jsou využívána interaktivní média, informační a komunikační technologie (85 %)</a:t>
            </a:r>
            <a:r>
              <a:rPr lang="cs-CZ" sz="2200" dirty="0" smtClean="0">
                <a:solidFill>
                  <a:srgbClr val="00B050"/>
                </a:solidFill>
              </a:rPr>
              <a:t/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/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200" dirty="0" smtClean="0">
                <a:solidFill>
                  <a:srgbClr val="FF000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– nedostatek stabilní finanční podpory pro rozvoj příslušné gramotnosti</a:t>
            </a:r>
            <a:br>
              <a:rPr lang="cs-CZ" sz="2200" dirty="0" smtClean="0">
                <a:solidFill>
                  <a:srgbClr val="FF000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– nízká časová dotace pro rozvoj příslušné gramotnosti mimo výuku</a:t>
            </a:r>
            <a:br>
              <a:rPr lang="cs-CZ" sz="2200" dirty="0" smtClean="0">
                <a:solidFill>
                  <a:srgbClr val="FF0000"/>
                </a:solidFill>
              </a:rPr>
            </a:b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02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další oblasti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ICT včetně potřeb infrastruktury (podpora digitálních kompetencí, konektivita škol)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200" dirty="0" smtClean="0">
                <a:solidFill>
                  <a:srgbClr val="00B050"/>
                </a:solidFill>
              </a:rPr>
              <a:t>nejdůležitější prvky (chce se nejvíc ZŠ zlepšit):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</a:rPr>
              <a:t>– </a:t>
            </a:r>
            <a:r>
              <a:rPr lang="cs-CZ" sz="2200" dirty="0" smtClean="0">
                <a:solidFill>
                  <a:srgbClr val="00B050"/>
                </a:solidFill>
              </a:rPr>
              <a:t>pedagogové </a:t>
            </a:r>
            <a:r>
              <a:rPr lang="cs-CZ" sz="2200" dirty="0">
                <a:solidFill>
                  <a:srgbClr val="00B050"/>
                </a:solidFill>
              </a:rPr>
              <a:t>využívají ICT učebnu nebo školní stolní počítače při výuce (nejen informatiky) </a:t>
            </a:r>
            <a:r>
              <a:rPr lang="cs-CZ" sz="2200" dirty="0" smtClean="0">
                <a:solidFill>
                  <a:srgbClr val="00B050"/>
                </a:solidFill>
              </a:rPr>
              <a:t>(80 %)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</a:rPr>
              <a:t>–</a:t>
            </a:r>
            <a:r>
              <a:rPr lang="cs-CZ" sz="2200" dirty="0" smtClean="0">
                <a:solidFill>
                  <a:srgbClr val="00B050"/>
                </a:solidFill>
              </a:rPr>
              <a:t> pedagogové využívají mobilní ICT vybavení a digitální technologie při výuce při výuce v terénu, projektové výuce apod. (80 %) </a:t>
            </a:r>
            <a:r>
              <a:rPr lang="cs-CZ" sz="2200" dirty="0">
                <a:solidFill>
                  <a:srgbClr val="00B050"/>
                </a:solidFill>
              </a:rPr>
              <a:t/>
            </a:r>
            <a:br>
              <a:rPr lang="cs-CZ" sz="2200" dirty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</a:rPr>
              <a:t>– </a:t>
            </a:r>
            <a:r>
              <a:rPr lang="cs-CZ" sz="2200" dirty="0" smtClean="0">
                <a:solidFill>
                  <a:srgbClr val="00B050"/>
                </a:solidFill>
              </a:rPr>
              <a:t>pedagogové umí systematicky rozvíjet povědomí o internetové bezpečnosti a kritický pohled na internetový obsah k rozvoji znalostí a dovedností žáků </a:t>
            </a:r>
            <a:r>
              <a:rPr lang="cs-CZ" sz="2200" dirty="0" smtClean="0">
                <a:solidFill>
                  <a:srgbClr val="00B050"/>
                </a:solidFill>
              </a:rPr>
              <a:t>(75 </a:t>
            </a:r>
            <a:r>
              <a:rPr lang="cs-CZ" sz="2200" dirty="0" smtClean="0">
                <a:solidFill>
                  <a:srgbClr val="00B050"/>
                </a:solidFill>
              </a:rPr>
              <a:t>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/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200" dirty="0" smtClean="0">
                <a:solidFill>
                  <a:srgbClr val="FF000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– nedostatek financí na pořízení moderního ICT vybavení (včetně údržby stávající techniky)</a:t>
            </a:r>
            <a:br>
              <a:rPr lang="cs-CZ" sz="2200" dirty="0" smtClean="0">
                <a:solidFill>
                  <a:srgbClr val="FF0000"/>
                </a:solidFill>
              </a:rPr>
            </a:b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78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 – další oblasti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Sociální a občanské dovednosti a další klíčové kompetence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200" dirty="0" smtClean="0">
                <a:solidFill>
                  <a:srgbClr val="00B050"/>
                </a:solidFill>
              </a:rPr>
              <a:t>nejdůležitější prvky (chce se nejvíc ZŠ zlepšit):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žáci jsou vedeni ke konstruktivním debatám </a:t>
            </a:r>
            <a:r>
              <a:rPr lang="cs-CZ" sz="2200" dirty="0" smtClean="0">
                <a:solidFill>
                  <a:srgbClr val="00B050"/>
                </a:solidFill>
              </a:rPr>
              <a:t>(90 </a:t>
            </a:r>
            <a:r>
              <a:rPr lang="cs-CZ" sz="2200" dirty="0" smtClean="0">
                <a:solidFill>
                  <a:srgbClr val="00B050"/>
                </a:solidFill>
              </a:rPr>
              <a:t>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uvnitř školy se pěstuje vzájemná spolupráce učitele, rodičů a žáků </a:t>
            </a:r>
            <a:r>
              <a:rPr lang="cs-CZ" sz="2200" dirty="0" smtClean="0">
                <a:solidFill>
                  <a:srgbClr val="00B050"/>
                </a:solidFill>
              </a:rPr>
              <a:t>(85 </a:t>
            </a:r>
            <a:r>
              <a:rPr lang="cs-CZ" sz="2200" dirty="0" smtClean="0">
                <a:solidFill>
                  <a:srgbClr val="00B050"/>
                </a:solidFill>
              </a:rPr>
              <a:t>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škola rozvíjí schopnosti žáků učit se, zorganizovat si učení, využívat k tomu různé metody a možnosti podle vlastních potřeb (učit se samostatně, v rámci skupin apod.) </a:t>
            </a:r>
            <a:r>
              <a:rPr lang="cs-CZ" sz="2200" dirty="0" smtClean="0">
                <a:solidFill>
                  <a:srgbClr val="00B050"/>
                </a:solidFill>
              </a:rPr>
              <a:t>(85 </a:t>
            </a:r>
            <a:r>
              <a:rPr lang="cs-CZ" sz="2200" dirty="0" smtClean="0">
                <a:solidFill>
                  <a:srgbClr val="00B050"/>
                </a:solidFill>
              </a:rPr>
              <a:t>%)</a:t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škola </a:t>
            </a:r>
            <a:r>
              <a:rPr lang="cs-CZ" sz="2200" dirty="0" smtClean="0">
                <a:solidFill>
                  <a:srgbClr val="00B050"/>
                </a:solidFill>
              </a:rPr>
              <a:t>u žáků rozvíjí schopnosti sebereflexe a sebehodnocení (85 %)</a:t>
            </a:r>
            <a:r>
              <a:rPr lang="cs-CZ" sz="2200" dirty="0">
                <a:solidFill>
                  <a:srgbClr val="00B050"/>
                </a:solidFill>
              </a:rPr>
              <a:t/>
            </a:r>
            <a:br>
              <a:rPr lang="cs-CZ" sz="2200" dirty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>– škola motivuje žáky k celoživotnímu učení (85 %)</a:t>
            </a:r>
            <a:r>
              <a:rPr lang="cs-CZ" sz="2200" dirty="0" smtClean="0">
                <a:solidFill>
                  <a:srgbClr val="00B050"/>
                </a:solidFill>
              </a:rPr>
              <a:t/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00B050"/>
                </a:solidFill>
              </a:rPr>
              <a:t/>
            </a:r>
            <a:br>
              <a:rPr lang="cs-CZ" sz="2200" dirty="0" smtClean="0">
                <a:solidFill>
                  <a:srgbClr val="00B05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definice překážek se nesledovala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28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základní školy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u="sng" dirty="0" smtClean="0">
                <a:solidFill>
                  <a:srgbClr val="C00000"/>
                </a:solidFill>
              </a:rPr>
              <a:t>Nejčastější překážky</a:t>
            </a:r>
            <a:r>
              <a:rPr lang="cs-CZ" sz="2700" dirty="0" smtClean="0">
                <a:solidFill>
                  <a:srgbClr val="C00000"/>
                </a:solidFill>
              </a:rPr>
              <a:t/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/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nedostatek finančních prostředků (všude 1., u </a:t>
            </a:r>
            <a:r>
              <a:rPr lang="cs-CZ" sz="2700" dirty="0" err="1" smtClean="0">
                <a:solidFill>
                  <a:srgbClr val="C00000"/>
                </a:solidFill>
              </a:rPr>
              <a:t>polytech</a:t>
            </a:r>
            <a:r>
              <a:rPr lang="cs-CZ" sz="2700" dirty="0" smtClean="0">
                <a:solidFill>
                  <a:srgbClr val="C00000"/>
                </a:solidFill>
              </a:rPr>
              <a:t>. 2.)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inkluzivní/společné </a:t>
            </a:r>
            <a:r>
              <a:rPr lang="cs-CZ" sz="2700" dirty="0" err="1" smtClean="0">
                <a:solidFill>
                  <a:srgbClr val="C00000"/>
                </a:solidFill>
              </a:rPr>
              <a:t>vzd</a:t>
            </a:r>
            <a:r>
              <a:rPr lang="cs-CZ" sz="2700" dirty="0" smtClean="0">
                <a:solidFill>
                  <a:srgbClr val="C00000"/>
                </a:solidFill>
              </a:rPr>
              <a:t>. – nemožnost bezbariérových úprav a velký počet dětí ve třídách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gramotnosti – nízká časová dotace pro rozvoj příslušné gramotnosti mimo výuku a chybějící nebo nedostatečný srovnávací nástroj úrovně gramotnosti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</a:t>
            </a:r>
            <a:r>
              <a:rPr lang="cs-CZ" sz="2700" dirty="0" err="1" smtClean="0">
                <a:solidFill>
                  <a:srgbClr val="C00000"/>
                </a:solidFill>
              </a:rPr>
              <a:t>polytech.vzd</a:t>
            </a:r>
            <a:r>
              <a:rPr lang="cs-CZ" sz="2700" dirty="0" smtClean="0">
                <a:solidFill>
                  <a:srgbClr val="C00000"/>
                </a:solidFill>
              </a:rPr>
              <a:t>. – nevyhovující prostory a nedostatečné vybavení pomůckami 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>– podnikavost, iniciativa a kreativita   – malý zájem žáků a nedostatek výukových materiálů</a:t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sz="2700" dirty="0" smtClean="0">
                <a:solidFill>
                  <a:srgbClr val="C00000"/>
                </a:solidFill>
              </a:rPr>
              <a:t/>
            </a:r>
            <a:br>
              <a:rPr lang="cs-CZ" sz="2700" dirty="0" smtClean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1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2087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Mateřské školy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416824" cy="4896544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Účast na šetření – 21 subjektů z 22 (95 %)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Oblasti podle důležitosti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 </a:t>
            </a:r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173689"/>
              </p:ext>
            </p:extLst>
          </p:nvPr>
        </p:nvGraphicFramePr>
        <p:xfrm>
          <a:off x="827584" y="2132856"/>
          <a:ext cx="7128789" cy="2235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6341"/>
                <a:gridCol w="1030816"/>
                <a:gridCol w="1030816"/>
                <a:gridCol w="1030816"/>
              </a:tblGrid>
              <a:tr h="319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Hlavní oblasti podporované z OP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ORP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LK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ČR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A.       Podpora inkluzivního / společného vzdělávání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9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B.       Podpora rozvoje čtenářské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pregramotnosti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9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C.       Podpora rozvoje matematické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pregramotnosti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9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D.      Podpora kompetencí k iniciativě a kreativitě dětí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9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E.       Podpora polytechnického vzdělávání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9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F.      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 Rozvoj infrastruktury školy, vč. rekonstrukcí a vybavení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77224"/>
              </p:ext>
            </p:extLst>
          </p:nvPr>
        </p:nvGraphicFramePr>
        <p:xfrm>
          <a:off x="827586" y="4869160"/>
          <a:ext cx="7128791" cy="1339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9854"/>
                <a:gridCol w="1022979"/>
                <a:gridCol w="1022979"/>
                <a:gridCol w="1022979"/>
              </a:tblGrid>
              <a:tr h="4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Další oblasti podporované z OP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ORP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LK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ČR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A.       Jazykové vzdělávání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B.       ICT včetně potřeb infrastruktury (podpora digitálních kompetencí, konektivita škol)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C.       Sociální a občanské dovednosti a další klíčové kompetence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2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hlavní oblasti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kompetencí k iniciativě a kreativitě dětí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00B050"/>
                </a:solidFill>
              </a:rPr>
              <a:t>nejdůležitější prvky (chce se nejvíc MŠ zlepšit):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učitelé využívají poznatků v praxi a sdílejí dobrou praxi mezi sebou i s učiteli z jiných škol </a:t>
            </a:r>
            <a:r>
              <a:rPr lang="cs-CZ" sz="2700" dirty="0" smtClean="0">
                <a:solidFill>
                  <a:srgbClr val="00B050"/>
                </a:solidFill>
              </a:rPr>
              <a:t>(71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škola informuje a spolupracuje v oblasti s rodiči (např. ukázky práce s dětmi pro rodiče, dny otevřených dveří apod.) (62 %)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/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– nedostatek finančních prostředků pro zajištění pomůcek, literatury apod. pro rozvoj iniciativy a kreativity</a:t>
            </a:r>
            <a:br>
              <a:rPr lang="cs-CZ" sz="2700" dirty="0" smtClean="0">
                <a:solidFill>
                  <a:srgbClr val="FF0000"/>
                </a:solidFill>
              </a:rPr>
            </a:br>
            <a:endParaRPr lang="cs-CZ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00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hlavní oblasti</a:t>
            </a:r>
            <a:br>
              <a:rPr lang="cs-CZ" sz="27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Rozvoj infrastruktury školy, vč. rekonstrukcí a vybavení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>
              <a:solidFill>
                <a:srgbClr val="FF0000"/>
              </a:solidFill>
            </a:endParaRPr>
          </a:p>
        </p:txBody>
      </p:sp>
      <p:graphicFrame>
        <p:nvGraphicFramePr>
          <p:cNvPr id="6" name="Graf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10104"/>
              </p:ext>
            </p:extLst>
          </p:nvPr>
        </p:nvGraphicFramePr>
        <p:xfrm>
          <a:off x="107504" y="1144624"/>
          <a:ext cx="8801368" cy="57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731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hlavní oblasti</a:t>
            </a:r>
            <a:br>
              <a:rPr lang="cs-CZ" sz="27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Rozvoj infrastruktury školy, vč. rekonstrukcí a vybavení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>
              <a:solidFill>
                <a:srgbClr val="FF0000"/>
              </a:solidFill>
            </a:endParaRPr>
          </a:p>
        </p:txBody>
      </p:sp>
      <p:graphicFrame>
        <p:nvGraphicFramePr>
          <p:cNvPr id="6" name="Graf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33440"/>
              </p:ext>
            </p:extLst>
          </p:nvPr>
        </p:nvGraphicFramePr>
        <p:xfrm>
          <a:off x="100237" y="1052736"/>
          <a:ext cx="9051538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513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hlavní oblasti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Rozvoj infrastruktury školy, vč. rekonstrukcí a vybavení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>
              <a:solidFill>
                <a:srgbClr val="FF0000"/>
              </a:solidFill>
            </a:endParaRPr>
          </a:p>
        </p:txBody>
      </p:sp>
      <p:graphicFrame>
        <p:nvGraphicFramePr>
          <p:cNvPr id="6" name="Graf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696329"/>
              </p:ext>
            </p:extLst>
          </p:nvPr>
        </p:nvGraphicFramePr>
        <p:xfrm>
          <a:off x="251520" y="1268760"/>
          <a:ext cx="869149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636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hlavní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rozvoje čtenářské </a:t>
            </a:r>
            <a:r>
              <a:rPr lang="cs-CZ" sz="2700" dirty="0" err="1" smtClean="0">
                <a:solidFill>
                  <a:srgbClr val="7030A0"/>
                </a:solidFill>
              </a:rPr>
              <a:t>pregramotnosti</a:t>
            </a:r>
            <a:r>
              <a:rPr lang="cs-CZ" sz="2700" dirty="0" smtClean="0">
                <a:solidFill>
                  <a:srgbClr val="7030A0"/>
                </a:solidFill>
              </a:rPr>
              <a:t/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00B050"/>
                </a:solidFill>
              </a:rPr>
              <a:t>nejdůležitější prvky (chce se nejvíc MŠ zlepšit):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učitelé využívají poznatků v praxi a sdílejí dobrou praxi mezi sebou i s učiteli z jiných škol </a:t>
            </a:r>
            <a:r>
              <a:rPr lang="cs-CZ" sz="2700" dirty="0" smtClean="0">
                <a:solidFill>
                  <a:srgbClr val="00B050"/>
                </a:solidFill>
              </a:rPr>
              <a:t>(81 %)</a:t>
            </a:r>
            <a:r>
              <a:rPr lang="cs-CZ" sz="2700" dirty="0">
                <a:solidFill>
                  <a:srgbClr val="00B050"/>
                </a:solidFill>
              </a:rPr>
              <a:t/>
            </a:r>
            <a:br>
              <a:rPr lang="cs-CZ" sz="2700" dirty="0">
                <a:solidFill>
                  <a:srgbClr val="00B050"/>
                </a:solidFill>
              </a:rPr>
            </a:br>
            <a:r>
              <a:rPr lang="cs-CZ" sz="2700" dirty="0">
                <a:solidFill>
                  <a:srgbClr val="00B050"/>
                </a:solidFill>
              </a:rPr>
              <a:t>–</a:t>
            </a:r>
            <a:r>
              <a:rPr lang="cs-CZ" sz="2700" dirty="0" smtClean="0">
                <a:solidFill>
                  <a:srgbClr val="00B050"/>
                </a:solidFill>
              </a:rPr>
              <a:t> škola disponuje dostatečným technickým a materiálním zabezpečením (81 %)</a:t>
            </a:r>
            <a:r>
              <a:rPr lang="cs-CZ" sz="2700" dirty="0" smtClean="0">
                <a:solidFill>
                  <a:srgbClr val="00B050"/>
                </a:solidFill>
              </a:rPr>
              <a:t/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škola informuje a spolupracuje v oblasti s rodiči (</a:t>
            </a:r>
            <a:r>
              <a:rPr lang="cs-CZ" sz="2700" dirty="0" smtClean="0">
                <a:solidFill>
                  <a:srgbClr val="00B050"/>
                </a:solidFill>
              </a:rPr>
              <a:t>76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/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nejčastější překážka:</a:t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– nedostatek stabilní finanční podpory pro rozvoj příslušné </a:t>
            </a:r>
            <a:r>
              <a:rPr lang="cs-CZ" sz="2700" dirty="0" err="1" smtClean="0">
                <a:solidFill>
                  <a:srgbClr val="FF0000"/>
                </a:solidFill>
              </a:rPr>
              <a:t>pregramotnosti</a:t>
            </a:r>
            <a:r>
              <a:rPr lang="cs-CZ" sz="2700" dirty="0" smtClean="0">
                <a:solidFill>
                  <a:srgbClr val="FF0000"/>
                </a:solidFill>
              </a:rPr>
              <a:t/>
            </a:r>
            <a:br>
              <a:rPr lang="cs-CZ" sz="2700" dirty="0" smtClean="0">
                <a:solidFill>
                  <a:srgbClr val="FF0000"/>
                </a:solidFill>
              </a:rPr>
            </a:br>
            <a:endParaRPr lang="cs-CZ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3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Dotazníkové šetření MŠMT – mateřské školy – hlavní oblasti</a:t>
            </a:r>
            <a:br>
              <a:rPr lang="cs-CZ" sz="27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dirty="0" smtClean="0">
                <a:solidFill>
                  <a:srgbClr val="7030A0"/>
                </a:solidFill>
              </a:rPr>
              <a:t>Podpora polytechnického vzdělávání</a:t>
            </a:r>
            <a:br>
              <a:rPr lang="cs-CZ" sz="2700" dirty="0" smtClean="0">
                <a:solidFill>
                  <a:srgbClr val="7030A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00B050"/>
                </a:solidFill>
              </a:rPr>
              <a:t>nejdůležitější prvky (chce se nejvíc MŠ zlepšit):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>
                <a:solidFill>
                  <a:srgbClr val="00B050"/>
                </a:solidFill>
              </a:rPr>
              <a:t>– učitelé MŠ rozvíjejí své znalosti v oblasti polytechnického vzdělávání a využívají je ve výchově </a:t>
            </a:r>
            <a:r>
              <a:rPr lang="cs-CZ" sz="2700" dirty="0" smtClean="0">
                <a:solidFill>
                  <a:srgbClr val="00B050"/>
                </a:solidFill>
              </a:rPr>
              <a:t>(85 %)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>– </a:t>
            </a:r>
            <a:r>
              <a:rPr lang="cs-CZ" sz="2700" dirty="0" smtClean="0">
                <a:solidFill>
                  <a:srgbClr val="00B050"/>
                </a:solidFill>
              </a:rPr>
              <a:t>technické, přírodovědné a environmentální vzdělávání je na naší škole realizováno v souladu s RVP PV </a:t>
            </a:r>
            <a:r>
              <a:rPr lang="cs-CZ" sz="2700" dirty="0" smtClean="0">
                <a:solidFill>
                  <a:srgbClr val="00B050"/>
                </a:solidFill>
              </a:rPr>
              <a:t>(81 </a:t>
            </a:r>
            <a:r>
              <a:rPr lang="cs-CZ" sz="2700" dirty="0" smtClean="0">
                <a:solidFill>
                  <a:srgbClr val="00B050"/>
                </a:solidFill>
              </a:rPr>
              <a:t>%)</a:t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>
                <a:solidFill>
                  <a:srgbClr val="00B050"/>
                </a:solidFill>
              </a:rPr>
              <a:t>– učitelé využívají poznatků v praxi a sdílejí dobrou praxi mezi sebou i s učiteli z jiných škol </a:t>
            </a:r>
            <a:r>
              <a:rPr lang="cs-CZ" sz="2700" dirty="0" smtClean="0">
                <a:solidFill>
                  <a:srgbClr val="00B050"/>
                </a:solidFill>
              </a:rPr>
              <a:t>(81 </a:t>
            </a:r>
            <a:r>
              <a:rPr lang="cs-CZ" sz="2700" dirty="0">
                <a:solidFill>
                  <a:srgbClr val="00B050"/>
                </a:solidFill>
              </a:rPr>
              <a:t>%)</a:t>
            </a:r>
            <a:r>
              <a:rPr lang="cs-CZ" sz="2700" dirty="0" smtClean="0">
                <a:solidFill>
                  <a:srgbClr val="00B050"/>
                </a:solidFill>
              </a:rPr>
              <a:t/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00B050"/>
                </a:solidFill>
              </a:rPr>
              <a:t/>
            </a:r>
            <a:br>
              <a:rPr lang="cs-CZ" sz="2700" dirty="0" smtClean="0">
                <a:solidFill>
                  <a:srgbClr val="00B05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nejčastější překážky:</a:t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– absence pozice samostatného pracovníka nebo pracovníků pro rozvoj polytechnického vzdělávání </a:t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– nedostatek financí na podporu polytechnického vzdělávání</a:t>
            </a:r>
            <a:br>
              <a:rPr lang="cs-CZ" sz="2700" dirty="0" smtClean="0">
                <a:solidFill>
                  <a:srgbClr val="FF0000"/>
                </a:solidFill>
              </a:rPr>
            </a:br>
            <a:endParaRPr lang="cs-CZ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875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531</Words>
  <Application>Microsoft Office PowerPoint</Application>
  <PresentationFormat>Předvádění na obrazovce (4:3)</PresentationFormat>
  <Paragraphs>137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Výsledky dotazníkového šetření potřeb mateřských a základních škol v rámci projektu MAP OP VVV v ORP Turnov</vt:lpstr>
      <vt:lpstr>Dotazníkové šetření MŠMT   – konec roku 2015 – zaměřeno na prioritní a volitelné oblasti MAP – potřeby a plánované aktivity – agregovaná data za všechny MŠ a ZŠ – infrastruktura – proběhlé a plánované investice do stavebních úprav a vybavení – individuální data  – oblasti podporované z OP pro účely dotazníku rozděleny na 6 hlavních oblastí a 3 další oblasti – seřazeno na základě hodnocení škol podle důležitosti – prvky v oblastech – průměrné hodnocení, podíl škol, plánujících zlepšení – nejčastější a nejvýznamnější překážky v oblastech  </vt:lpstr>
      <vt:lpstr>Mateřské školy</vt:lpstr>
      <vt:lpstr>Dotazníkové šetření MŠMT – mateřské školy – hlavní oblasti  Podpora kompetencí k iniciativě a kreativitě dětí  nejdůležitější prvky (chce se nejvíc MŠ zlepšit): – učitelé využívají poznatků v praxi a sdílejí dobrou praxi mezi sebou i s učiteli z jiných škol (71 %) – škola informuje a spolupracuje v oblasti s rodiči (např. ukázky práce s dětmi pro rodiče, dny otevřených dveří apod.) (62 %)  nejčastější překážka: – nedostatek finančních prostředků pro zajištění pomůcek, literatury apod. pro rozvoj iniciativy a kreativity </vt:lpstr>
      <vt:lpstr>Dotazníkové šetření MŠMT – mateřské školy – hlavní oblasti  Rozvoj infrastruktury školy, vč. rekonstrukcí a vybavení  </vt:lpstr>
      <vt:lpstr>Dotazníkové šetření MŠMT – mateřské školy – hlavní oblasti  Rozvoj infrastruktury školy, vč. rekonstrukcí a vybavení  </vt:lpstr>
      <vt:lpstr>Dotazníkové šetření MŠMT – mateřské školy – hlavní oblasti  Rozvoj infrastruktury školy, vč. rekonstrukcí a vybavení  </vt:lpstr>
      <vt:lpstr>Dotazníkové šetření MŠMT – mateřské školy – hlavní oblasti  Podpora rozvoje čtenářské pregramotnosti  nejdůležitější prvky (chce se nejvíc MŠ zlepšit): – učitelé využívají poznatků v praxi a sdílejí dobrou praxi mezi sebou i s učiteli z jiných škol (81 %) – škola disponuje dostatečným technickým a materiálním zabezpečením (81 %) – škola informuje a spolupracuje v oblasti s rodiči (76 %)  nejčastější překážka: – nedostatek stabilní finanční podpory pro rozvoj příslušné pregramotnosti </vt:lpstr>
      <vt:lpstr>Dotazníkové šetření MŠMT – mateřské školy – hlavní oblasti  Podpora polytechnického vzdělávání  nejdůležitější prvky (chce se nejvíc MŠ zlepšit): – učitelé MŠ rozvíjejí své znalosti v oblasti polytechnického vzdělávání a využívají je ve výchově (85 %) – technické, přírodovědné a environmentální vzdělávání je na naší škole realizováno v souladu s RVP PV (81 %) – učitelé využívají poznatků v praxi a sdílejí dobrou praxi mezi sebou i s učiteli z jiných škol (81 %)  nejčastější překážky: – absence pozice samostatného pracovníka nebo pracovníků pro rozvoj polytechnického vzdělávání  – nedostatek financí na podporu polytechnického vzdělávání </vt:lpstr>
      <vt:lpstr>Dotazníkové šetření MŠMT – mateřské školy – hlavní oblasti  Podpora rozvoje matematické pregramotnosti  nejdůležitější prvky (chce se nejvíc MŠ zlepšit): – škola systematicky rozvíjí matematické myšlení (81 %) – učitelé využívají poznatků v praxi a sdílejí dobrou praxi mezi sebou i s učiteli z jiných škol (81 %)  nejčastější překážka: – nedostatek stabilní finanční podpory pro rozvoj příslušné pregramotnosti </vt:lpstr>
      <vt:lpstr>Dotazníkové šetření MŠMT – mateřské školy – hlavní oblasti  Podpora inkluzivního / společného vzdělávání  nejdůležitější prvky (chce se nejvíc MŠ zlepšit): – pedagogové školy jsou schopni vhodně přizpůsobit obsah vzdělávání, upravit formy a metody vzdělávání a nastavit různé úrovně obtížnosti v souladu se specifiky a potřebami dětí tak, aby bylo dosaženo a využito maximálních možností vzdělávaného dítěte (76 %) – pedagogové využívají v komunikaci s dítětem popisnou slovní zpětnou vazbu, vytvářející prostor k sebehodnocení dítěte a k rozvoji jeho motivace ke vzdělávání (71 %) – škola umožňuje pedagogům navázat vztahy s místními a regionálními školami různých úrovní  (71 %)  nejčastější překážka: – nedostatečné finanční zajištění personálních nákladů na práci s heterogenními skupinami dětí – velký počet dětí ve třídách </vt:lpstr>
      <vt:lpstr>Dotazníkové šetření MŠMT – mateřské školy – další oblasti  Sociální a občanské dovednosti a další klíčové kompetence  nejdůležitější prvky (chce se nejvíc MŠ zlepšit): – škola u dětí rozvíjí schopnosti sebereflexe a sebehodnocení (76 %) – škola rozvíjí vztah k bezpečnému používání informačních, komunikačních a dalších technologií (76 %) – škola rozvíjí schopnost dětí učit se (76 %)  definice překážek se nesledovala  Jazykové vzdělávání  prvky ani překážky se nesledovaly </vt:lpstr>
      <vt:lpstr>Dotazníkové šetření MŠMT – mateřské školy – další oblasti  ICT včetně potřeb infrastruktury (podpora digitálních kompetencí, konektivita škol)  nejdůležitější prvky (chce se nejvíc MŠ zlepšit): – pedagogové mají základní znalosti práce s počítačem a využívají je pro sebevzdělávání a přípravu na vzdělávání dětí (71 %) – Pedagogové mají základní znalosti práce s internetem a využívají je pro sebevzdělávání a přípravu na vzdělávání dětí (67 %)  nejčastější překážka: – nedostatek financí na pořízení moderního ICT vybavení (včetně údržby stávající techniky)  </vt:lpstr>
      <vt:lpstr>Dotazníkové šetření MŠMT – mateřské školy  Nejčastější překážky  – nedostatek finančních prostředků (všude 1., u polytech. 2.) – inkluzivní/společné vzd. – nemožnost bezbariérových úprav a velký počet dětí ve třídách – pregramotnosti – nedostatek možností pro sdílení dobré praxe – polytech.vzd. – absence pozice samostatného pracovníka a nedostatečné vybavení pomůckami  – digitální kompetence  – nedostatečné počítačové vybavení  </vt:lpstr>
      <vt:lpstr>Základní školy</vt:lpstr>
      <vt:lpstr>Dotazníkové šetření MŠMT – základní školy – hlavní oblasti  Rozvoj infrastruktury školy, vč. rekonstrukcí a vybavení  </vt:lpstr>
      <vt:lpstr>Dotazníkové šetření MŠMT – základní školy – hlavní oblasti  Rozvoj infrastruktury školy, vč. rekonstrukcí a vybavení  </vt:lpstr>
      <vt:lpstr>Dotazníkové šetření MŠMT – základní školy – hlavní oblasti  Rozvoj infrastruktury školy, vč. rekonstrukcí a vybavení  </vt:lpstr>
      <vt:lpstr>Dotazníkové šetření MŠMT – základní školy – hlavní oblasti  Rozvoj infrastruktury školy, vč. rekonstrukcí a vybavení  </vt:lpstr>
      <vt:lpstr>Dotazníkové šetření MŠMT – základní školy – hlavní oblasti  Podpora inkluzivního / společného vzdělávání  nejdůležitější prvky (chce se nejvíc ZŠ zlepšit): – vedení školy vytváří podmínky pro realizaci inkluzivních principů ve vzdělávání na škole (zajištění odborné, materiální a finanční podpory, dalšího vzdělávání pedagogických pracovníků; pravidelná metodická setkání členů pedagogického sboru aj.) (85 %) – pedagogové využívají v komunikaci s dítětem popisnou slovní zpětnou vazbu, vytvářející prostor k sebehodnocení žáka a k rozvoji jeho motivace ke vzdělávání (80 %) – škola umožňuje pedagogům navázat vztahy s místními a regionálními školami různých úrovní (80 %) – vyučující realizují pedagogickou diagnostiku žáků, vyhodnocují její výsledky a v souladu s nimi volí formy a metody výuky (80 %)  nejčastější překážka: – nedostatečné finanční zajištění personálních nákladů na práci s heterogenními skupinami žáků (např. asistentů pedagoga, pedagogické i nepedagogické pracovníky) (90 %!)  </vt:lpstr>
      <vt:lpstr>Dotazníkové šetření MŠMT – základní školy – hlavní oblasti  Podpora rozvoje čtenářské gramotnosti  nejdůležitější prvky (chce se nejvíc ZŠ zlepšit): – škola podporuje základní znalosti a dovednosti, základní práce s textem (od prostého porozumění textu k vyhledávání titulů v knihovně podle potřeb žáků) (90 %) – učitelé 1. i 2.stupně využívají poznatků v praxi a sdílejí dobrou praxi mezi sebou i s učiteli z jiných škol (90 %) – ve škole existuje čtenářsky podnětné prostředí (čtenářské koutky, nástěnky,..) (90 %)  nejčastější překážka: – nedostatek stabilní finanční podpory pro rozvoj příslušné gramotnosti – nízká časová dotace pro rozvoj příslušné gramotnosti mimo výuku – chybějící nebo nedostatečný srovnávací nástroj úrovně gramotnosti pro žáky daného věku nebo ročníku – nezájem ze strany žáků a rodičů  </vt:lpstr>
      <vt:lpstr>Dotazníkové šetření MŠMT – základní školy – hlavní oblasti  Podpora rozvoje matematické gramotnosti  nejdůležitější prvky (chce se nejvíc ZŠ zlepšit): – učitelé 1. i 2. stupně využívají poznatky v praxi a sdílejí dobrou praxi mezi sebou i s učiteli z jiných škol (80 %) – škola podporuje individuální práci s žáky s mimořádným zájmem o matematiku (80 %)  nejčastější překážka: – nedostatek stabilní finanční podpory pro rozvoj příslušné gramotnosti </vt:lpstr>
      <vt:lpstr>Dotazníkové šetření MŠMT – základní školy – hlavní oblasti  Podpora polytechnického vzdělávání  nejdůležitější prvky (chce se nejvíc ZŠ zlepšit): – přírodovědné a environmentální vzdělávání je realizováno v souladu s RVP ZV (80 %) – škola disponuje vzdělávacími materiály pro vzdělávání polytechnického charakteru (80 %) – škola podporuje individuální práci s žáky s mimořádným zájmem o polytechniku (80 %) – ve škole existuje podnětné prostředí / prostor s informacemi z oblasti polytechnického vzdělávání pro žáky i učitele (fyzické či virtuální místo s možností doporučovat, sdílet, ukládat či vystavovat informace, výrobky, výsledky projektů...) (80 %)  nejčastější překážky: – nedostatečné / neodpovídající prostory </vt:lpstr>
      <vt:lpstr>Dotazníkové šetření MŠMT – základní školy – hlavní oblasti  Podpora kompetencí k podnikavosti, iniciativě a kreativitě žáků  nejdůležitější prvky (chce se nejvíc ZŠ zlepšit): – škola podporuje klíčové kompetence k rozvoji kreativity podle RVP ZV (85 %) – učitelé využívají poznatků v praxi a sdílejí dobrou praxi v oblasti rozvoje iniciativy a kreativity mezi sebou i s učiteli z jiných škol (85 %) – učitelé rozvíjejí své znalosti v oblasti podpory kreativity a využívají je ve výchově (kurzy dalšího vzdělávání, studium literatury aj.) (80 %) – škola systematicky učí prvkům iniciativy a kreativity, prostředí i přístup pedagogů podporuje fantazii a iniciativu dětí (80 %)  nejčastější překážka: – nedostatek finančních prostředků pro realizaci vzdělávání mimo vlastní výuku </vt:lpstr>
      <vt:lpstr>Dotazníkové šetření MŠMT – základní školy – další oblasti  Jazykové vzdělávání  nejdůležitější prvky (chce se nejvíc ZŠ zlepšit): – škola disponuje dostatečným technickým a materiálním zabezpečením pro výuku cizích jazyků (85 %) – učitelé 1. i 2. stupně využívají poznatky v praxi a sdílejí dobrou praxi mezi sebou i s učiteli z jiných škol (85 %) – škola u žáků rozvíjí chápání života v jiných kulturách a zprostředkovává jim ho (filmy, fotky, zahr.pobyty) (85 %) – ve škole jsou využívány učebnice, cizojazyčná literatura, multimédia ad. (85 %) – ve škole jsou využívána interaktivní média, informační a komunikační technologie (85 %)  nejčastější překážka: – nedostatek stabilní finanční podpory pro rozvoj příslušné gramotnosti – nízká časová dotace pro rozvoj příslušné gramotnosti mimo výuku </vt:lpstr>
      <vt:lpstr>Dotazníkové šetření MŠMT – základní školy – další oblasti  ICT včetně potřeb infrastruktury (podpora digitálních kompetencí, konektivita škol)  nejdůležitější prvky (chce se nejvíc ZŠ zlepšit): – pedagogové využívají ICT učebnu nebo školní stolní počítače při výuce (nejen informatiky) (80 %) – pedagogové využívají mobilní ICT vybavení a digitální technologie při výuce při výuce v terénu, projektové výuce apod. (80 %)  – pedagogové umí systematicky rozvíjet povědomí o internetové bezpečnosti a kritický pohled na internetový obsah k rozvoji znalostí a dovedností žáků (75 %)  nejčastější překážka: – nedostatek financí na pořízení moderního ICT vybavení (včetně údržby stávající techniky) </vt:lpstr>
      <vt:lpstr>Dotazníkové šetření MŠMT – základní školy – další oblasti  Sociální a občanské dovednosti a další klíčové kompetence  nejdůležitější prvky (chce se nejvíc ZŠ zlepšit): – žáci jsou vedeni ke konstruktivním debatám (90 %) – uvnitř školy se pěstuje vzájemná spolupráce učitele, rodičů a žáků (85 %) – škola rozvíjí schopnosti žáků učit se, zorganizovat si učení, využívat k tomu různé metody a možnosti podle vlastních potřeb (učit se samostatně, v rámci skupin apod.) (85 %) – škola u žáků rozvíjí schopnosti sebereflexe a sebehodnocení (85 %) – škola motivuje žáky k celoživotnímu učení (85 %)  definice překážek se nesledovala</vt:lpstr>
      <vt:lpstr>Dotazníkové šetření MŠMT – základní školy  Nejčastější překážky  – nedostatek finančních prostředků (všude 1., u polytech. 2.) – inkluzivní/společné vzd. – nemožnost bezbariérových úprav a velký počet dětí ve třídách – gramotnosti – nízká časová dotace pro rozvoj příslušné gramotnosti mimo výuku a chybějící nebo nedostatečný srovnávací nástroj úrovně gramotnosti – polytech.vzd. – nevyhovující prostory a nedostatečné vybavení pomůckami  – podnikavost, iniciativa a kreativita   – malý zájem žáků a nedostatek výukových materiálů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dotazníkového šetření potřeb mateřských a základních škol v rámci projektu MAP OP VVV v ORP Turnov</dc:title>
  <dc:creator>Robert</dc:creator>
  <cp:lastModifiedBy>Robert</cp:lastModifiedBy>
  <cp:revision>64</cp:revision>
  <dcterms:created xsi:type="dcterms:W3CDTF">2016-05-23T10:38:42Z</dcterms:created>
  <dcterms:modified xsi:type="dcterms:W3CDTF">2016-05-24T08:35:26Z</dcterms:modified>
</cp:coreProperties>
</file>