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67" r:id="rId2"/>
    <p:sldId id="257" r:id="rId3"/>
    <p:sldId id="258" r:id="rId4"/>
    <p:sldId id="259" r:id="rId5"/>
    <p:sldId id="260" r:id="rId6"/>
    <p:sldId id="261" r:id="rId7"/>
    <p:sldId id="262" r:id="rId8"/>
    <p:sldId id="268" r:id="rId9"/>
    <p:sldId id="269" r:id="rId10"/>
    <p:sldId id="263" r:id="rId11"/>
    <p:sldId id="266"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43399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174668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102213-097E-4EDA-B58C-B5E5E561AACE}"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001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198670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102213-097E-4EDA-B58C-B5E5E561AACE}"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44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232739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253161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73034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13073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E97268F-17A6-4881-A10D-32D981C582D2}" type="datetimeFigureOut">
              <a:rPr lang="cs-CZ" smtClean="0"/>
              <a:t>02.07.2021</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215293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213140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E97268F-17A6-4881-A10D-32D981C582D2}" type="datetimeFigureOut">
              <a:rPr lang="cs-CZ" smtClean="0"/>
              <a:t>02.07.2021</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155925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E97268F-17A6-4881-A10D-32D981C582D2}" type="datetimeFigureOut">
              <a:rPr lang="cs-CZ" smtClean="0"/>
              <a:t>02.07.2021</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169597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7268F-17A6-4881-A10D-32D981C582D2}" type="datetimeFigureOut">
              <a:rPr lang="cs-CZ" smtClean="0"/>
              <a:t>02.07.2021</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3393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9219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E97268F-17A6-4881-A10D-32D981C582D2}" type="datetimeFigureOut">
              <a:rPr lang="cs-CZ" smtClean="0"/>
              <a:t>02.07.2021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102213-097E-4EDA-B58C-B5E5E561AACE}" type="slidenum">
              <a:rPr lang="cs-CZ" smtClean="0"/>
              <a:t>‹#›</a:t>
            </a:fld>
            <a:endParaRPr lang="cs-CZ"/>
          </a:p>
        </p:txBody>
      </p:sp>
    </p:spTree>
    <p:extLst>
      <p:ext uri="{BB962C8B-B14F-4D97-AF65-F5344CB8AC3E}">
        <p14:creationId xmlns:p14="http://schemas.microsoft.com/office/powerpoint/2010/main" val="275735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E97268F-17A6-4881-A10D-32D981C582D2}" type="datetimeFigureOut">
              <a:rPr lang="cs-CZ" smtClean="0"/>
              <a:t>02.07.2021</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102213-097E-4EDA-B58C-B5E5E561AACE}" type="slidenum">
              <a:rPr lang="cs-CZ" smtClean="0"/>
              <a:t>‹#›</a:t>
            </a:fld>
            <a:endParaRPr lang="cs-CZ"/>
          </a:p>
        </p:txBody>
      </p:sp>
    </p:spTree>
    <p:extLst>
      <p:ext uri="{BB962C8B-B14F-4D97-AF65-F5344CB8AC3E}">
        <p14:creationId xmlns:p14="http://schemas.microsoft.com/office/powerpoint/2010/main" val="240998611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429237-47F2-40FD-83B4-27471796B618}"/>
              </a:ext>
            </a:extLst>
          </p:cNvPr>
          <p:cNvSpPr>
            <a:spLocks noGrp="1"/>
          </p:cNvSpPr>
          <p:nvPr>
            <p:ph type="title"/>
          </p:nvPr>
        </p:nvSpPr>
        <p:spPr/>
        <p:txBody>
          <a:bodyPr>
            <a:normAutofit fontScale="90000"/>
          </a:bodyPr>
          <a:lstStyle/>
          <a:p>
            <a:pPr algn="ctr"/>
            <a:br>
              <a:rPr lang="cs-CZ" sz="3600" b="1" i="0" baseline="0" dirty="0">
                <a:solidFill>
                  <a:schemeClr val="tx2"/>
                </a:solidFill>
                <a:latin typeface="Century Gothic"/>
                <a:ea typeface="+mj-ea"/>
                <a:cs typeface="+mj-cs"/>
              </a:rPr>
            </a:br>
            <a:br>
              <a:rPr lang="cs-CZ" sz="3600" b="1" i="0" baseline="0" dirty="0">
                <a:solidFill>
                  <a:schemeClr val="tx2"/>
                </a:solidFill>
                <a:latin typeface="Century Gothic"/>
                <a:ea typeface="+mj-ea"/>
                <a:cs typeface="+mj-cs"/>
              </a:rPr>
            </a:br>
            <a:br>
              <a:rPr lang="cs-CZ" sz="3600" b="1" i="0" baseline="0" dirty="0">
                <a:solidFill>
                  <a:schemeClr val="tx2"/>
                </a:solidFill>
                <a:latin typeface="Century Gothic"/>
                <a:ea typeface="+mj-ea"/>
                <a:cs typeface="+mj-cs"/>
              </a:rPr>
            </a:br>
            <a:br>
              <a:rPr lang="cs-CZ" sz="3600" b="1" i="0" baseline="0" dirty="0">
                <a:solidFill>
                  <a:schemeClr val="tx2"/>
                </a:solidFill>
                <a:latin typeface="Century Gothic"/>
                <a:ea typeface="+mj-ea"/>
                <a:cs typeface="+mj-cs"/>
              </a:rPr>
            </a:br>
            <a:r>
              <a:rPr lang="cs-CZ" sz="3600" b="1" i="0" baseline="0" dirty="0">
                <a:solidFill>
                  <a:schemeClr val="tx2"/>
                </a:solidFill>
                <a:latin typeface="Times New Roman" panose="02020603050405020304" pitchFamily="18" charset="0"/>
                <a:cs typeface="Times New Roman" panose="02020603050405020304" pitchFamily="18" charset="0"/>
              </a:rPr>
              <a:t>Odborná literatura</a:t>
            </a:r>
            <a:br>
              <a:rPr lang="cs-CZ" sz="3600" b="1" i="0" baseline="0" dirty="0">
                <a:solidFill>
                  <a:schemeClr val="tx2"/>
                </a:solidFill>
                <a:latin typeface="Times New Roman" panose="02020603050405020304" pitchFamily="18" charset="0"/>
                <a:cs typeface="Times New Roman" panose="02020603050405020304" pitchFamily="18" charset="0"/>
              </a:rPr>
            </a:br>
            <a:r>
              <a:rPr lang="cs-CZ" sz="1800" b="1" i="0" baseline="0" dirty="0">
                <a:solidFill>
                  <a:schemeClr val="tx2"/>
                </a:solidFill>
                <a:latin typeface="Times New Roman" panose="02020603050405020304" pitchFamily="18" charset="0"/>
                <a:cs typeface="Times New Roman" panose="02020603050405020304" pitchFamily="18" charset="0"/>
              </a:rPr>
              <a:t>(přírůstky)</a:t>
            </a:r>
            <a:br>
              <a:rPr lang="cs-CZ" sz="3600" b="0" i="0" baseline="0" dirty="0">
                <a:solidFill>
                  <a:schemeClr val="tx2"/>
                </a:solidFill>
                <a:latin typeface="Times New Roman" panose="02020603050405020304" pitchFamily="18" charset="0"/>
                <a:cs typeface="Times New Roman" panose="02020603050405020304" pitchFamily="18" charset="0"/>
              </a:rPr>
            </a:br>
            <a:br>
              <a:rPr lang="cs-CZ" sz="3600" b="0" i="0" baseline="0" dirty="0">
                <a:solidFill>
                  <a:schemeClr val="tx2"/>
                </a:solidFill>
                <a:latin typeface="Times New Roman" panose="02020603050405020304" pitchFamily="18" charset="0"/>
                <a:cs typeface="Times New Roman" panose="02020603050405020304" pitchFamily="18" charset="0"/>
              </a:rPr>
            </a:br>
            <a:r>
              <a:rPr lang="cs-CZ" sz="3600" b="1" i="0" baseline="0" dirty="0">
                <a:solidFill>
                  <a:schemeClr val="tx2"/>
                </a:solidFill>
                <a:latin typeface="Times New Roman" panose="02020603050405020304" pitchFamily="18" charset="0"/>
                <a:cs typeface="Times New Roman" panose="02020603050405020304" pitchFamily="18" charset="0"/>
              </a:rPr>
              <a:t>MAP Turnovsko II.</a:t>
            </a:r>
            <a:br>
              <a:rPr lang="cs-CZ" sz="3600" b="0" i="0" baseline="0" dirty="0">
                <a:solidFill>
                  <a:schemeClr val="tx2"/>
                </a:solidFill>
                <a:latin typeface="Times New Roman" panose="02020603050405020304" pitchFamily="18" charset="0"/>
                <a:cs typeface="Times New Roman" panose="02020603050405020304" pitchFamily="18" charset="0"/>
              </a:rPr>
            </a:br>
            <a:br>
              <a:rPr lang="cs-CZ" sz="3600" b="0" i="0" baseline="0" dirty="0">
                <a:solidFill>
                  <a:schemeClr val="tx2"/>
                </a:solidFill>
                <a:latin typeface="Century Gothic"/>
                <a:ea typeface="+mj-ea"/>
                <a:cs typeface="+mj-cs"/>
              </a:rPr>
            </a:br>
            <a:endParaRPr lang="cs-CZ" dirty="0"/>
          </a:p>
        </p:txBody>
      </p:sp>
      <p:pic>
        <p:nvPicPr>
          <p:cNvPr id="1030" name="Picture 6">
            <a:extLst>
              <a:ext uri="{FF2B5EF4-FFF2-40B4-BE49-F238E27FC236}">
                <a16:creationId xmlns:a16="http://schemas.microsoft.com/office/drawing/2014/main" id="{0AD78C2D-2517-4708-A0A9-7548DB83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44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3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60CBE9-8859-4962-B432-EB1F4A56ED98}"/>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Robert Čapek </a:t>
            </a:r>
            <a:r>
              <a:rPr lang="cs-CZ" sz="2500" dirty="0">
                <a:latin typeface="Times New Roman" panose="02020603050405020304" pitchFamily="18" charset="0"/>
                <a:cs typeface="Times New Roman" panose="02020603050405020304" pitchFamily="18" charset="0"/>
              </a:rPr>
              <a:t>– Líný učitel</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Kompas moderního učitele</a:t>
            </a:r>
          </a:p>
        </p:txBody>
      </p:sp>
      <p:sp>
        <p:nvSpPr>
          <p:cNvPr id="6" name="Zástupný obsah 5">
            <a:extLst>
              <a:ext uri="{FF2B5EF4-FFF2-40B4-BE49-F238E27FC236}">
                <a16:creationId xmlns:a16="http://schemas.microsoft.com/office/drawing/2014/main" id="{DFC76FEA-6AA4-4CF0-84B3-E9F53EA8B42C}"/>
              </a:ext>
            </a:extLst>
          </p:cNvPr>
          <p:cNvSpPr>
            <a:spLocks noGrp="1"/>
          </p:cNvSpPr>
          <p:nvPr>
            <p:ph idx="1"/>
          </p:nvPr>
        </p:nvSpPr>
        <p:spPr>
          <a:xfrm>
            <a:off x="2589212" y="2133600"/>
            <a:ext cx="8915400" cy="4636316"/>
          </a:xfrm>
        </p:spPr>
        <p:txBody>
          <a:bodyPr/>
          <a:lstStyle/>
          <a:p>
            <a:pPr marL="0" indent="0" algn="just">
              <a:buNone/>
            </a:pPr>
            <a:r>
              <a:rPr lang="cs-CZ" sz="1800" dirty="0">
                <a:latin typeface="Times New Roman" panose="02020603050405020304" pitchFamily="18" charset="0"/>
                <a:ea typeface="Calibri" panose="020F0502020204030204" pitchFamily="34" charset="0"/>
                <a:cs typeface="Times New Roman" panose="02020603050405020304" pitchFamily="18" charset="0"/>
              </a:rPr>
              <a:t>T</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řetí díl úspěšné série je zaměřen na práci se třídou a přináší širokou řadu momentů z praxe včetně doporučení jak dané pedagogické situace řešit či jaké vzdělávací metody zvolit. Autor vychází z  otázek učitelů, s nimiž se setkává v podstatě denně při seminářích ve sborovnách, přes Facebook Líného učitele či prostřednictvím e-mailů, které mu učitelé adresují. S pomocí naší knihy může každý učitel proniknout ještě hlouběji do moderní strategie Líného učitele      a čerpat inspiraci pro zlepšení svých pedagogických dovedností díky množství praktických příkladů, ukázek aktivit ve třídě a reálných kazuistik.</a:t>
            </a:r>
          </a:p>
          <a:p>
            <a:endParaRPr lang="cs-CZ" dirty="0"/>
          </a:p>
        </p:txBody>
      </p:sp>
      <p:pic>
        <p:nvPicPr>
          <p:cNvPr id="8" name="obrázek 4" descr="Líný učitel - Kompas moderního učitele">
            <a:extLst>
              <a:ext uri="{FF2B5EF4-FFF2-40B4-BE49-F238E27FC236}">
                <a16:creationId xmlns:a16="http://schemas.microsoft.com/office/drawing/2014/main" id="{AAD4C2BA-635D-451E-983A-6F8CD3D90A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14069" y="4022411"/>
            <a:ext cx="2675767" cy="2504224"/>
          </a:xfrm>
          <a:prstGeom prst="rect">
            <a:avLst/>
          </a:prstGeom>
          <a:noFill/>
          <a:ln>
            <a:noFill/>
          </a:ln>
        </p:spPr>
      </p:pic>
    </p:spTree>
    <p:extLst>
      <p:ext uri="{BB962C8B-B14F-4D97-AF65-F5344CB8AC3E}">
        <p14:creationId xmlns:p14="http://schemas.microsoft.com/office/powerpoint/2010/main" val="119278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3913F-E884-483D-98D3-C0A31C1584A5}"/>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Zilcher Ladislav</a:t>
            </a:r>
            <a:r>
              <a:rPr lang="cs-CZ" sz="2500" b="1">
                <a:latin typeface="Times New Roman" panose="02020603050405020304" pitchFamily="18" charset="0"/>
                <a:cs typeface="Times New Roman" panose="02020603050405020304" pitchFamily="18" charset="0"/>
              </a:rPr>
              <a:t>, Zdeněk Svoboda </a:t>
            </a:r>
            <a:r>
              <a:rPr lang="cs-CZ" sz="2500" dirty="0">
                <a:latin typeface="Times New Roman" panose="02020603050405020304" pitchFamily="18" charset="0"/>
                <a:cs typeface="Times New Roman" panose="02020603050405020304" pitchFamily="18" charset="0"/>
              </a:rPr>
              <a:t>– Inkluzivní vzdělávání</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Efektivní vzdělávání všech žáků</a:t>
            </a:r>
          </a:p>
        </p:txBody>
      </p:sp>
      <p:sp>
        <p:nvSpPr>
          <p:cNvPr id="6" name="Zástupný obsah 5">
            <a:extLst>
              <a:ext uri="{FF2B5EF4-FFF2-40B4-BE49-F238E27FC236}">
                <a16:creationId xmlns:a16="http://schemas.microsoft.com/office/drawing/2014/main" id="{92E8C1AF-E78B-4AD1-A5AE-6ABE63319295}"/>
              </a:ext>
            </a:extLst>
          </p:cNvPr>
          <p:cNvSpPr>
            <a:spLocks noGrp="1"/>
          </p:cNvSpPr>
          <p:nvPr>
            <p:ph idx="1"/>
          </p:nvPr>
        </p:nvSpPr>
        <p:spPr>
          <a:xfrm>
            <a:off x="2589212" y="2133599"/>
            <a:ext cx="8915400" cy="4393035"/>
          </a:xfrm>
        </p:spPr>
        <p:txBody>
          <a:bodyPr>
            <a:normAutofit/>
          </a:bodyPr>
          <a:lstStyle/>
          <a:p>
            <a:pPr marL="0" lvl="0" indent="0" algn="just">
              <a:lnSpc>
                <a:spcPct val="107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Autoři představují výsledky rozsáhlé empirické studie, zaměřené na úroveň didaktických kompetencí učitelů a jejich vliv na kvalitu vzdělávacího procesu v českých školách.          Autoři vyvracejí obavy laické i části odborné veřejnosti z inkluzivního přístupu                                                                ve vzdělávání a dokazují, že vzdělaní a kompetentní učitelé dokážou zajistit                                           všestrannou efektivitu společného vzdělávání a jeho přínos pro všechny účastníky.</a:t>
            </a:r>
          </a:p>
        </p:txBody>
      </p:sp>
      <p:pic>
        <p:nvPicPr>
          <p:cNvPr id="7" name="obrázek 2" descr="Inkluzivní vzdělávání">
            <a:extLst>
              <a:ext uri="{FF2B5EF4-FFF2-40B4-BE49-F238E27FC236}">
                <a16:creationId xmlns:a16="http://schemas.microsoft.com/office/drawing/2014/main" id="{8B04E20E-9EBF-43C4-B8A0-4CC8F6A783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08690" y="3826258"/>
            <a:ext cx="1969200" cy="2628000"/>
          </a:xfrm>
          <a:prstGeom prst="rect">
            <a:avLst/>
          </a:prstGeom>
          <a:noFill/>
          <a:ln>
            <a:noFill/>
          </a:ln>
        </p:spPr>
      </p:pic>
    </p:spTree>
    <p:extLst>
      <p:ext uri="{BB962C8B-B14F-4D97-AF65-F5344CB8AC3E}">
        <p14:creationId xmlns:p14="http://schemas.microsoft.com/office/powerpoint/2010/main" val="22137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CA210-86D0-4F4C-A673-84784A157196}"/>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Jiří Kahoun, Jiří Fixl </a:t>
            </a:r>
            <a:r>
              <a:rPr lang="cs-CZ" sz="2500" dirty="0">
                <a:latin typeface="Times New Roman" panose="02020603050405020304" pitchFamily="18" charset="0"/>
                <a:cs typeface="Times New Roman" panose="02020603050405020304" pitchFamily="18" charset="0"/>
              </a:rPr>
              <a:t>– škola je samá legrace</a:t>
            </a:r>
          </a:p>
        </p:txBody>
      </p:sp>
      <p:sp>
        <p:nvSpPr>
          <p:cNvPr id="6" name="Zástupný obsah 5">
            <a:extLst>
              <a:ext uri="{FF2B5EF4-FFF2-40B4-BE49-F238E27FC236}">
                <a16:creationId xmlns:a16="http://schemas.microsoft.com/office/drawing/2014/main" id="{3F7872FC-4F3A-4EBE-B730-E5C49EE8BF4E}"/>
              </a:ext>
            </a:extLst>
          </p:cNvPr>
          <p:cNvSpPr>
            <a:spLocks noGrp="1"/>
          </p:cNvSpPr>
          <p:nvPr>
            <p:ph idx="1"/>
          </p:nvPr>
        </p:nvSpPr>
        <p:spPr>
          <a:xfrm>
            <a:off x="2589212" y="2133600"/>
            <a:ext cx="8915400" cy="4216866"/>
          </a:xfrm>
        </p:spPr>
        <p:txBody>
          <a:bodyPr/>
          <a:lstStyle/>
          <a:p>
            <a:pPr marL="0" indent="0">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Knížka pro prvňáčky je určena malým začínajícím čtenářům. Zábavné a osobité texty, plné laskavého humoru doplňují milé a </a:t>
            </a:r>
            <a:r>
              <a:rPr lang="cs-CZ" dirty="0">
                <a:latin typeface="Times New Roman" panose="02020603050405020304" pitchFamily="18" charset="0"/>
                <a:ea typeface="Calibri" panose="020F0502020204030204" pitchFamily="34" charset="0"/>
                <a:cs typeface="Times New Roman" panose="02020603050405020304" pitchFamily="18" charset="0"/>
              </a:rPr>
              <a:t>o</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riginální ilustrace.</a:t>
            </a:r>
          </a:p>
          <a:p>
            <a:endParaRPr lang="cs-CZ" dirty="0"/>
          </a:p>
        </p:txBody>
      </p:sp>
      <p:pic>
        <p:nvPicPr>
          <p:cNvPr id="7" name="obrázek 6" descr="Škola je samá legrace | Kniha roku Libereckého kraje | Prezentace">
            <a:extLst>
              <a:ext uri="{FF2B5EF4-FFF2-40B4-BE49-F238E27FC236}">
                <a16:creationId xmlns:a16="http://schemas.microsoft.com/office/drawing/2014/main" id="{112A620F-F504-4058-BE16-ADF6D32AA6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68767" y="3080480"/>
            <a:ext cx="2217420" cy="3153410"/>
          </a:xfrm>
          <a:prstGeom prst="rect">
            <a:avLst/>
          </a:prstGeom>
          <a:noFill/>
          <a:ln>
            <a:noFill/>
          </a:ln>
        </p:spPr>
      </p:pic>
    </p:spTree>
    <p:extLst>
      <p:ext uri="{BB962C8B-B14F-4D97-AF65-F5344CB8AC3E}">
        <p14:creationId xmlns:p14="http://schemas.microsoft.com/office/powerpoint/2010/main" val="79824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74CE5-DDD6-411E-9F5A-0E68747F7D90}"/>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ZŠ Turnov, Žižkova 518 </a:t>
            </a:r>
            <a:r>
              <a:rPr lang="cs-CZ" sz="2500" dirty="0">
                <a:latin typeface="Times New Roman" panose="02020603050405020304" pitchFamily="18" charset="0"/>
                <a:cs typeface="Times New Roman" panose="02020603050405020304" pitchFamily="18" charset="0"/>
              </a:rPr>
              <a:t>– Naslouchej a vyprávěj</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aneb pohádky a pověsti Českého ráje</a:t>
            </a:r>
          </a:p>
        </p:txBody>
      </p:sp>
      <p:sp>
        <p:nvSpPr>
          <p:cNvPr id="6" name="Zástupný obsah 5">
            <a:extLst>
              <a:ext uri="{FF2B5EF4-FFF2-40B4-BE49-F238E27FC236}">
                <a16:creationId xmlns:a16="http://schemas.microsoft.com/office/drawing/2014/main" id="{6BD29DC7-EB2F-4A6A-AF96-8223C284750C}"/>
              </a:ext>
            </a:extLst>
          </p:cNvPr>
          <p:cNvSpPr>
            <a:spLocks noGrp="1"/>
          </p:cNvSpPr>
          <p:nvPr>
            <p:ph idx="1"/>
          </p:nvPr>
        </p:nvSpPr>
        <p:spPr/>
        <p:txBody>
          <a:bodyPr/>
          <a:lstStyle/>
          <a:p>
            <a:pPr marL="0" indent="0">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Vymysleli, sepsali, ilustrovali, uspořádali, do digitální podoby převedli a namluvili žáci ZŠ Turnov, Žižkova 518, kniha je plná působivých obrázku, příběhů a pověstí z Českého ráje.  </a:t>
            </a:r>
          </a:p>
          <a:p>
            <a:pPr marL="0" indent="0">
              <a:buNone/>
            </a:pPr>
            <a:endParaRPr lang="cs-CZ"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pic>
        <p:nvPicPr>
          <p:cNvPr id="7" name="obrázek 8" descr="Naslouchej a vyprávěj aneb pohádky a pověsti Českého ráje obálka knihy">
            <a:extLst>
              <a:ext uri="{FF2B5EF4-FFF2-40B4-BE49-F238E27FC236}">
                <a16:creationId xmlns:a16="http://schemas.microsoft.com/office/drawing/2014/main" id="{C69A222B-0A1F-44C2-9028-F95652902A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66282" y="3132462"/>
            <a:ext cx="1889760" cy="2778760"/>
          </a:xfrm>
          <a:prstGeom prst="rect">
            <a:avLst/>
          </a:prstGeom>
          <a:noFill/>
          <a:ln>
            <a:noFill/>
          </a:ln>
        </p:spPr>
      </p:pic>
    </p:spTree>
    <p:extLst>
      <p:ext uri="{BB962C8B-B14F-4D97-AF65-F5344CB8AC3E}">
        <p14:creationId xmlns:p14="http://schemas.microsoft.com/office/powerpoint/2010/main" val="329735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0522E-D266-459D-8BB9-7BD38CF15D95}"/>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Dagmar Sieglová </a:t>
            </a:r>
            <a:r>
              <a:rPr lang="cs-CZ" sz="2500" dirty="0"/>
              <a:t>– Konec školní nudy </a:t>
            </a:r>
            <a:br>
              <a:rPr lang="cs-CZ" sz="2500" dirty="0"/>
            </a:br>
            <a:r>
              <a:rPr lang="cs-CZ" sz="2000" dirty="0"/>
              <a:t>Didaktické metody pro 21. století</a:t>
            </a:r>
          </a:p>
        </p:txBody>
      </p:sp>
      <p:sp>
        <p:nvSpPr>
          <p:cNvPr id="6" name="Zástupný obsah 5">
            <a:extLst>
              <a:ext uri="{FF2B5EF4-FFF2-40B4-BE49-F238E27FC236}">
                <a16:creationId xmlns:a16="http://schemas.microsoft.com/office/drawing/2014/main" id="{D4B08B01-B02D-4660-AA93-13762177D67C}"/>
              </a:ext>
            </a:extLst>
          </p:cNvPr>
          <p:cNvSpPr>
            <a:spLocks noGrp="1"/>
          </p:cNvSpPr>
          <p:nvPr>
            <p:ph idx="1"/>
          </p:nvPr>
        </p:nvSpPr>
        <p:spPr>
          <a:xfrm>
            <a:off x="2589212" y="2133599"/>
            <a:ext cx="8915400" cy="4560815"/>
          </a:xfrm>
        </p:spPr>
        <p:txBody>
          <a:bodyPr/>
          <a:lstStyle/>
          <a:p>
            <a:pPr marL="0" indent="0" algn="jus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Cílem knihy je podpořit pedagogickou praxi v současné době globalizace, informačního boomu a sociálních médií, kdy dosavadní metody výuky pozbývají na účinnosti. Učitelé získávají v této knize nástroj, pomocí kterého aktivně zapojí své žáky a studenty do vyučování, a to prostřednictvím interaktivních technik a na ně navazujících metod zaměřených na rozvoj klíčových dovedností.  </a:t>
            </a:r>
          </a:p>
          <a:p>
            <a:endParaRPr lang="cs-CZ" dirty="0"/>
          </a:p>
        </p:txBody>
      </p:sp>
      <p:pic>
        <p:nvPicPr>
          <p:cNvPr id="1026" name="Picture 2" descr="Konec školní nudy - Sieglová Dagmar | Knihy Grada">
            <a:extLst>
              <a:ext uri="{FF2B5EF4-FFF2-40B4-BE49-F238E27FC236}">
                <a16:creationId xmlns:a16="http://schemas.microsoft.com/office/drawing/2014/main" id="{BC580911-1640-4627-84C8-51624ED1E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423" y="3589127"/>
            <a:ext cx="1890736" cy="277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25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F1FD7-56CE-43AE-809F-E6E954C1C440}"/>
              </a:ext>
            </a:extLst>
          </p:cNvPr>
          <p:cNvSpPr>
            <a:spLocks noGrp="1"/>
          </p:cNvSpPr>
          <p:nvPr>
            <p:ph type="title"/>
          </p:nvPr>
        </p:nvSpPr>
        <p:spPr>
          <a:xfrm>
            <a:off x="838200" y="365125"/>
            <a:ext cx="10515600" cy="1452549"/>
          </a:xfrm>
        </p:spPr>
        <p:txBody>
          <a:bodyPr>
            <a:normAutofit/>
          </a:bodyPr>
          <a:lstStyle/>
          <a:p>
            <a:r>
              <a:rPr lang="cs-CZ" sz="2500" b="1" dirty="0">
                <a:latin typeface="Times New Roman" panose="02020603050405020304" pitchFamily="18" charset="0"/>
                <a:cs typeface="Times New Roman" panose="02020603050405020304" pitchFamily="18" charset="0"/>
              </a:rPr>
              <a:t>           Robert Čapek, Ilustroval Radek Petřík </a:t>
            </a:r>
            <a:r>
              <a:rPr lang="cs-CZ" sz="2500" dirty="0">
                <a:latin typeface="Times New Roman" panose="02020603050405020304" pitchFamily="18" charset="0"/>
                <a:cs typeface="Times New Roman" panose="02020603050405020304" pitchFamily="18" charset="0"/>
              </a:rPr>
              <a:t>– Uč jako umělec </a:t>
            </a:r>
            <a:br>
              <a:rPr lang="cs-CZ" sz="2500" dirty="0">
                <a:latin typeface="Times New Roman" panose="02020603050405020304" pitchFamily="18" charset="0"/>
                <a:cs typeface="Times New Roman" panose="02020603050405020304" pitchFamily="18" charset="0"/>
              </a:rPr>
            </a:br>
            <a:r>
              <a:rPr lang="cs-CZ" sz="2500"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Malá kniha o velkých vzdělávacích myšlenkách </a:t>
            </a:r>
          </a:p>
        </p:txBody>
      </p:sp>
      <p:sp>
        <p:nvSpPr>
          <p:cNvPr id="9" name="Zástupný obsah 8">
            <a:extLst>
              <a:ext uri="{FF2B5EF4-FFF2-40B4-BE49-F238E27FC236}">
                <a16:creationId xmlns:a16="http://schemas.microsoft.com/office/drawing/2014/main" id="{DF73DCD6-1C8E-4FC2-80ED-2502AD43F282}"/>
              </a:ext>
            </a:extLst>
          </p:cNvPr>
          <p:cNvSpPr>
            <a:spLocks noGrp="1"/>
          </p:cNvSpPr>
          <p:nvPr>
            <p:ph idx="1"/>
          </p:nvPr>
        </p:nvSpPr>
        <p:spPr>
          <a:xfrm>
            <a:off x="2589212" y="1635853"/>
            <a:ext cx="8915400" cy="5150841"/>
          </a:xfrm>
        </p:spPr>
        <p:txBody>
          <a:bodyPr>
            <a:normAutofit/>
          </a:bodyPr>
          <a:lstStyle/>
          <a:p>
            <a:pPr marL="0" lvl="0" indent="0">
              <a:lnSpc>
                <a:spcPct val="107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Zkoušení u tabule? Ztráta času. Monotónní výklad? Nuda, která se do paměti neuloží. Biflování? Nefunguje. Tomu všemu odzvonilo. Nastal čas učit jako umělec.</a:t>
            </a:r>
          </a:p>
          <a:p>
            <a:pPr marL="0" lvl="0" indent="0">
              <a:lnSpc>
                <a:spcPct val="107000"/>
              </a:lnSpc>
              <a:buNone/>
            </a:pPr>
            <a:r>
              <a:rPr lang="cs-CZ" dirty="0">
                <a:latin typeface="Times New Roman" panose="02020603050405020304" pitchFamily="18" charset="0"/>
                <a:ea typeface="Calibri" panose="020F0502020204030204" pitchFamily="34" charset="0"/>
                <a:cs typeface="Times New Roman" panose="02020603050405020304" pitchFamily="18" charset="0"/>
              </a:rPr>
              <a:t>Mimo jiné se dozvíte:</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ve třídě vytvořit stav flow? Kdy se žáci ponoří do učení s maximálním soustředěním.</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Proč s moderním přístupem připravíte žáky na přijímačky lépe než frontální výukou.                                  </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Že k seznámení se s řeckými a římskými bohy je ideální vytvořit jim Instagram a proč si s tabulkou prvků zahrát bingo.</a:t>
            </a:r>
          </a:p>
          <a:p>
            <a:pPr marL="342900" lvl="0" indent="-342900">
              <a:lnSpc>
                <a:spcPct val="107000"/>
              </a:lnSpc>
              <a:spcAft>
                <a:spcPts val="800"/>
              </a:spcAft>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nevyhořet a učit moderně i v prostředí tradiční školy.</a:t>
            </a:r>
          </a:p>
          <a:p>
            <a:endParaRPr lang="cs-CZ" dirty="0"/>
          </a:p>
        </p:txBody>
      </p:sp>
      <p:pic>
        <p:nvPicPr>
          <p:cNvPr id="10" name="obrázek 10" descr="Uč jako umělec – Malá kniha o velkých vzdělávacích myšlenkách - Robert Čapek - Knihy">
            <a:extLst>
              <a:ext uri="{FF2B5EF4-FFF2-40B4-BE49-F238E27FC236}">
                <a16:creationId xmlns:a16="http://schemas.microsoft.com/office/drawing/2014/main" id="{27AAFB8E-6CBA-465B-827A-0FC014987E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2331" y="4041364"/>
            <a:ext cx="2461470" cy="2535605"/>
          </a:xfrm>
          <a:prstGeom prst="rect">
            <a:avLst/>
          </a:prstGeom>
          <a:noFill/>
          <a:ln>
            <a:noFill/>
          </a:ln>
        </p:spPr>
      </p:pic>
    </p:spTree>
    <p:extLst>
      <p:ext uri="{BB962C8B-B14F-4D97-AF65-F5344CB8AC3E}">
        <p14:creationId xmlns:p14="http://schemas.microsoft.com/office/powerpoint/2010/main" val="393739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7B309-6E37-44E4-B850-4D4D6080CB1A}"/>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Thomas Gordon </a:t>
            </a:r>
            <a:r>
              <a:rPr lang="cs-CZ" sz="2500" dirty="0">
                <a:latin typeface="Times New Roman" panose="02020603050405020304" pitchFamily="18" charset="0"/>
                <a:cs typeface="Times New Roman" panose="02020603050405020304" pitchFamily="18" charset="0"/>
              </a:rPr>
              <a:t>– Škola bez poražených</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Praktická příručka efektivní komunikace mezi učitelem a žákem</a:t>
            </a:r>
          </a:p>
        </p:txBody>
      </p:sp>
      <p:sp>
        <p:nvSpPr>
          <p:cNvPr id="6" name="Zástupný obsah 5">
            <a:extLst>
              <a:ext uri="{FF2B5EF4-FFF2-40B4-BE49-F238E27FC236}">
                <a16:creationId xmlns:a16="http://schemas.microsoft.com/office/drawing/2014/main" id="{04E6EA44-5ECD-4FEE-9AD5-D71BD7FA0FE3}"/>
              </a:ext>
            </a:extLst>
          </p:cNvPr>
          <p:cNvSpPr>
            <a:spLocks noGrp="1"/>
          </p:cNvSpPr>
          <p:nvPr>
            <p:ph idx="1"/>
          </p:nvPr>
        </p:nvSpPr>
        <p:spPr>
          <a:xfrm>
            <a:off x="2592924" y="1812021"/>
            <a:ext cx="8911688" cy="4597167"/>
          </a:xfrm>
        </p:spPr>
        <p:txBody>
          <a:bodyPr/>
          <a:lstStyle/>
          <a:p>
            <a:pPr marL="0" indent="0" algn="jus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Tato kniha je příručkou, která chce pomoci učitelům zvládnout vypjaté situace. Učí je mluvit s žáky způsobem, který posiluje vzájemný vztah, a řešit konflikty tvůrčím způsobem, který přináší oboustrannou spokojenost. Chce učitele povzbudit a poskytnout jim oporu. Chce je ujistit o tom, že mohou dělat chyby a přesto být skvělými učiteli. </a:t>
            </a:r>
          </a:p>
          <a:p>
            <a:endParaRPr lang="cs-CZ" dirty="0"/>
          </a:p>
        </p:txBody>
      </p:sp>
      <p:pic>
        <p:nvPicPr>
          <p:cNvPr id="7" name="obrázek 14">
            <a:extLst>
              <a:ext uri="{FF2B5EF4-FFF2-40B4-BE49-F238E27FC236}">
                <a16:creationId xmlns:a16="http://schemas.microsoft.com/office/drawing/2014/main" id="{FACA24FD-7A43-4ED7-A4A9-A5CCBDF268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75518" y="3092911"/>
            <a:ext cx="1997710" cy="3081020"/>
          </a:xfrm>
          <a:prstGeom prst="rect">
            <a:avLst/>
          </a:prstGeom>
          <a:noFill/>
          <a:ln>
            <a:noFill/>
          </a:ln>
        </p:spPr>
      </p:pic>
    </p:spTree>
    <p:extLst>
      <p:ext uri="{BB962C8B-B14F-4D97-AF65-F5344CB8AC3E}">
        <p14:creationId xmlns:p14="http://schemas.microsoft.com/office/powerpoint/2010/main" val="47700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86838-60E5-4F3A-B528-84568349C752}"/>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Gill Hasson </a:t>
            </a:r>
            <a:r>
              <a:rPr lang="cs-CZ" sz="2500" dirty="0">
                <a:latin typeface="Times New Roman" panose="02020603050405020304" pitchFamily="18" charset="0"/>
                <a:cs typeface="Times New Roman" panose="02020603050405020304" pitchFamily="18" charset="0"/>
              </a:rPr>
              <a:t>– Emoční inteligence</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Jak zvládat a řídit své i cizí emoce</a:t>
            </a:r>
          </a:p>
        </p:txBody>
      </p:sp>
      <p:sp>
        <p:nvSpPr>
          <p:cNvPr id="6" name="Zástupný obsah 5">
            <a:extLst>
              <a:ext uri="{FF2B5EF4-FFF2-40B4-BE49-F238E27FC236}">
                <a16:creationId xmlns:a16="http://schemas.microsoft.com/office/drawing/2014/main" id="{545F40D5-F5DD-49DB-99C3-13F64D2988EE}"/>
              </a:ext>
            </a:extLst>
          </p:cNvPr>
          <p:cNvSpPr>
            <a:spLocks noGrp="1"/>
          </p:cNvSpPr>
          <p:nvPr>
            <p:ph idx="1"/>
          </p:nvPr>
        </p:nvSpPr>
        <p:spPr/>
        <p:txBody>
          <a:bodyPr/>
          <a:lstStyle/>
          <a:p>
            <a:pPr marL="0" lvl="0" indent="0">
              <a:lnSpc>
                <a:spcPct val="107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Jak dokonale zvládat své emoce?</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Poznejte, jak emoce fungují a jak je efektivně využít.</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Zjistěte, jak získat důvěru druhých a motivovat je. </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Naučte se přesvědčit a ovlivnit druhé a zanechat dobrý dojem.</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Ovládněte svůj hněv a myslete pozitivně.</a:t>
            </a:r>
          </a:p>
          <a:p>
            <a:pPr marL="342900" lvl="0" indent="-342900">
              <a:lnSpc>
                <a:spcPct val="107000"/>
              </a:lnSpc>
              <a:spcAft>
                <a:spcPts val="800"/>
              </a:spcAft>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Vypořádejte se s prokrastinací i s pocitem viny.</a:t>
            </a:r>
          </a:p>
          <a:p>
            <a:endParaRPr lang="cs-CZ" dirty="0"/>
          </a:p>
        </p:txBody>
      </p:sp>
      <p:pic>
        <p:nvPicPr>
          <p:cNvPr id="7" name="obrázek 12" descr="Emoční inteligence">
            <a:extLst>
              <a:ext uri="{FF2B5EF4-FFF2-40B4-BE49-F238E27FC236}">
                <a16:creationId xmlns:a16="http://schemas.microsoft.com/office/drawing/2014/main" id="{38876351-A597-4350-B9EF-2315289CF7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75280" y="2343792"/>
            <a:ext cx="2372360" cy="3567430"/>
          </a:xfrm>
          <a:prstGeom prst="rect">
            <a:avLst/>
          </a:prstGeom>
          <a:noFill/>
          <a:ln>
            <a:noFill/>
          </a:ln>
        </p:spPr>
      </p:pic>
    </p:spTree>
    <p:extLst>
      <p:ext uri="{BB962C8B-B14F-4D97-AF65-F5344CB8AC3E}">
        <p14:creationId xmlns:p14="http://schemas.microsoft.com/office/powerpoint/2010/main" val="83277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ACC8BB-0CCD-4DDF-9BC3-D08975C96DF4}"/>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V. Mertin, L. Krejčová a kolektiv</a:t>
            </a:r>
            <a:r>
              <a:rPr lang="cs-CZ" sz="2500" dirty="0">
                <a:latin typeface="Times New Roman" panose="02020603050405020304" pitchFamily="18" charset="0"/>
                <a:cs typeface="Times New Roman" panose="02020603050405020304" pitchFamily="18" charset="0"/>
              </a:rPr>
              <a:t> – Problémy s chováním ve škole – jak na ně</a:t>
            </a:r>
            <a:br>
              <a:rPr lang="cs-CZ" sz="25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Individuální výchovný plán</a:t>
            </a:r>
          </a:p>
        </p:txBody>
      </p:sp>
      <p:sp>
        <p:nvSpPr>
          <p:cNvPr id="6" name="Zástupný obsah 5">
            <a:extLst>
              <a:ext uri="{FF2B5EF4-FFF2-40B4-BE49-F238E27FC236}">
                <a16:creationId xmlns:a16="http://schemas.microsoft.com/office/drawing/2014/main" id="{CA71ECB4-2D98-422E-A83D-EDEC2808A926}"/>
              </a:ext>
            </a:extLst>
          </p:cNvPr>
          <p:cNvSpPr>
            <a:spLocks noGrp="1"/>
          </p:cNvSpPr>
          <p:nvPr>
            <p:ph idx="1"/>
          </p:nvPr>
        </p:nvSpPr>
        <p:spPr>
          <a:xfrm>
            <a:off x="2589212" y="2133599"/>
            <a:ext cx="8915400" cy="4359479"/>
          </a:xfrm>
        </p:spPr>
        <p:txBody>
          <a:bodyPr/>
          <a:lstStyle/>
          <a:p>
            <a:pPr marL="0" indent="0">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Problematika žáků s problémy chování zatěžuje české školství nemalou měrou a prokazatelně snižuje jeho efektivitu. Autoři vycházejí z odborných znalostí, zahraničních zkušeností, vlastní bohaté praxe a velmi zdařile směrují do běžné školské praxe. </a:t>
            </a:r>
          </a:p>
          <a:p>
            <a:pPr marL="0" indent="0">
              <a:buNone/>
            </a:pPr>
            <a:endParaRPr lang="cs-CZ" dirty="0"/>
          </a:p>
        </p:txBody>
      </p:sp>
      <p:pic>
        <p:nvPicPr>
          <p:cNvPr id="7" name="imgMain" descr="Problémy s chováním ve škole – jak na ně: Individuální výchovný plán - Václav Mertin">
            <a:extLst>
              <a:ext uri="{FF2B5EF4-FFF2-40B4-BE49-F238E27FC236}">
                <a16:creationId xmlns:a16="http://schemas.microsoft.com/office/drawing/2014/main" id="{CCDBA917-873B-40E2-92CB-80015F5C17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13490" y="3263317"/>
            <a:ext cx="2824621" cy="2876505"/>
          </a:xfrm>
          <a:prstGeom prst="rect">
            <a:avLst/>
          </a:prstGeom>
          <a:noFill/>
          <a:ln>
            <a:noFill/>
          </a:ln>
        </p:spPr>
      </p:pic>
    </p:spTree>
    <p:extLst>
      <p:ext uri="{BB962C8B-B14F-4D97-AF65-F5344CB8AC3E}">
        <p14:creationId xmlns:p14="http://schemas.microsoft.com/office/powerpoint/2010/main" val="175519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BA8512-565C-4B34-97A6-E2EA443470F8}"/>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V. Mertin, L. Krejčová a kolektiv </a:t>
            </a:r>
            <a:r>
              <a:rPr lang="cs-CZ" sz="2500" dirty="0">
                <a:latin typeface="Times New Roman" panose="02020603050405020304" pitchFamily="18" charset="0"/>
                <a:cs typeface="Times New Roman" panose="02020603050405020304" pitchFamily="18" charset="0"/>
              </a:rPr>
              <a:t>– Metody a postupy poznávání žáka</a:t>
            </a:r>
            <a:br>
              <a:rPr lang="cs-CZ" dirty="0"/>
            </a:b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Pedagogická diagnostika</a:t>
            </a:r>
            <a:endParaRPr lang="cs-CZ" sz="2000" dirty="0">
              <a:latin typeface="Times New Roman" panose="02020603050405020304" pitchFamily="18" charset="0"/>
              <a:cs typeface="Times New Roman" panose="02020603050405020304" pitchFamily="18" charset="0"/>
            </a:endParaRPr>
          </a:p>
        </p:txBody>
      </p:sp>
      <p:sp>
        <p:nvSpPr>
          <p:cNvPr id="6" name="Zástupný obsah 5">
            <a:extLst>
              <a:ext uri="{FF2B5EF4-FFF2-40B4-BE49-F238E27FC236}">
                <a16:creationId xmlns:a16="http://schemas.microsoft.com/office/drawing/2014/main" id="{84B09CE5-BFDC-49B1-83C6-5680429CA505}"/>
              </a:ext>
            </a:extLst>
          </p:cNvPr>
          <p:cNvSpPr>
            <a:spLocks noGrp="1"/>
          </p:cNvSpPr>
          <p:nvPr>
            <p:ph idx="1"/>
          </p:nvPr>
        </p:nvSpPr>
        <p:spPr>
          <a:xfrm>
            <a:off x="2589212" y="2133599"/>
            <a:ext cx="9239264" cy="4544037"/>
          </a:xfrm>
        </p:spPr>
        <p:txBody>
          <a:bodyPr>
            <a:normAutofit/>
          </a:bodyPr>
          <a:lstStyle/>
          <a:p>
            <a:pPr marL="0" lvl="0" indent="0">
              <a:lnSpc>
                <a:spcPct val="107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Publikace pomůže učiteli s odpověďmi na otázky:</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si poradit s výukovými obtížemi a jak poznat, co žák potřebuje?</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kvalifikovaně volit podpůrná opatření prostřednictvím pedagogické diagnostiky?</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zmapovat vztahy ve třídě?</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Jak poznat, že práci učitele dělám dobře?</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Co k pedagogické diagnostice říká litera zákona?</a:t>
            </a:r>
          </a:p>
          <a:p>
            <a:pPr marL="342900" lvl="0" indent="-342900">
              <a:lnSpc>
                <a:spcPct val="107000"/>
              </a:lnSpc>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kvalitní pedagogická diagnostika nedílnou součástí dovedností učitele?</a:t>
            </a:r>
          </a:p>
          <a:p>
            <a:pPr marL="342900" lvl="0" indent="-342900">
              <a:lnSpc>
                <a:spcPct val="107000"/>
              </a:lnSpc>
              <a:spcAft>
                <a:spcPts val="800"/>
              </a:spcAft>
              <a:buFont typeface="Calibri" panose="020F0502020204030204" pitchFamily="34"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Může pedagogická diagnostika napomoci prevenci i řešení výukových                                                                     a výchovných obtíží?</a:t>
            </a:r>
          </a:p>
          <a:p>
            <a:endParaRPr lang="cs-CZ" dirty="0"/>
          </a:p>
        </p:txBody>
      </p:sp>
      <p:pic>
        <p:nvPicPr>
          <p:cNvPr id="7" name="obrázek 16">
            <a:extLst>
              <a:ext uri="{FF2B5EF4-FFF2-40B4-BE49-F238E27FC236}">
                <a16:creationId xmlns:a16="http://schemas.microsoft.com/office/drawing/2014/main" id="{E586AD55-B34F-48E0-9FD3-5FA80300EA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3411" y="3715221"/>
            <a:ext cx="1915065" cy="2626855"/>
          </a:xfrm>
          <a:prstGeom prst="rect">
            <a:avLst/>
          </a:prstGeom>
          <a:noFill/>
          <a:ln>
            <a:noFill/>
          </a:ln>
        </p:spPr>
      </p:pic>
    </p:spTree>
    <p:extLst>
      <p:ext uri="{BB962C8B-B14F-4D97-AF65-F5344CB8AC3E}">
        <p14:creationId xmlns:p14="http://schemas.microsoft.com/office/powerpoint/2010/main" val="154813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8FD5A-3BEE-433B-9A0A-544FD6EB52CC}"/>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Robert Čapek </a:t>
            </a:r>
            <a:r>
              <a:rPr lang="cs-CZ" sz="2500" dirty="0">
                <a:latin typeface="Times New Roman" panose="02020603050405020304" pitchFamily="18" charset="0"/>
                <a:cs typeface="Times New Roman" panose="02020603050405020304" pitchFamily="18" charset="0"/>
              </a:rPr>
              <a:t>– Líný učitel</a:t>
            </a:r>
            <a:br>
              <a:rPr lang="cs-CZ" sz="2500" dirty="0">
                <a:latin typeface="Times New Roman" panose="02020603050405020304" pitchFamily="18" charset="0"/>
                <a:cs typeface="Times New Roman" panose="02020603050405020304" pitchFamily="18" charset="0"/>
              </a:rPr>
            </a:br>
            <a:r>
              <a:rPr lang="cs-CZ" sz="2500" dirty="0">
                <a:latin typeface="Times New Roman" panose="02020603050405020304" pitchFamily="18" charset="0"/>
                <a:cs typeface="Times New Roman" panose="02020603050405020304" pitchFamily="18" charset="0"/>
              </a:rPr>
              <a:t>Jak učit dobře a efektivně</a:t>
            </a:r>
            <a:endParaRPr lang="cs-CZ" sz="2500" dirty="0"/>
          </a:p>
        </p:txBody>
      </p:sp>
      <p:sp>
        <p:nvSpPr>
          <p:cNvPr id="3" name="Zástupný obsah 2">
            <a:extLst>
              <a:ext uri="{FF2B5EF4-FFF2-40B4-BE49-F238E27FC236}">
                <a16:creationId xmlns:a16="http://schemas.microsoft.com/office/drawing/2014/main" id="{578A5F2E-B601-451A-A6B9-9D1B8C35EFF9}"/>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Kdo by nechtěl být nejlepším učitelem ve škole za poloviční námahu? Publikace ukazuje pedagogům, jak kvalitně vzdělávat a přitom zbytečně neztrácet energii. Líný učitel se při realizaci správné vzdělávací filozofie, s využitím psychologie, dobré didaktiky a vhodného osobního managementu může stát hvězdou sborovny - a ještě mu při tom stačí pracovat nejméně ze všech. Vždyť učitel je tím, kdo by se měl svou prací především bavit a k tomu mu tato kniha může velmi účinně a prakticky napomoci.</a:t>
            </a:r>
          </a:p>
        </p:txBody>
      </p:sp>
      <p:pic>
        <p:nvPicPr>
          <p:cNvPr id="7" name="Obrázek 6">
            <a:extLst>
              <a:ext uri="{FF2B5EF4-FFF2-40B4-BE49-F238E27FC236}">
                <a16:creationId xmlns:a16="http://schemas.microsoft.com/office/drawing/2014/main" id="{EE0BE641-4336-4FD1-B638-CAE43AADA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949" y="3709920"/>
            <a:ext cx="1937856" cy="2740932"/>
          </a:xfrm>
          <a:prstGeom prst="rect">
            <a:avLst/>
          </a:prstGeom>
        </p:spPr>
      </p:pic>
    </p:spTree>
    <p:extLst>
      <p:ext uri="{BB962C8B-B14F-4D97-AF65-F5344CB8AC3E}">
        <p14:creationId xmlns:p14="http://schemas.microsoft.com/office/powerpoint/2010/main" val="109105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43D58-8174-4D18-89D4-EDE3A2CE68B5}"/>
              </a:ext>
            </a:extLst>
          </p:cNvPr>
          <p:cNvSpPr>
            <a:spLocks noGrp="1"/>
          </p:cNvSpPr>
          <p:nvPr>
            <p:ph type="title"/>
          </p:nvPr>
        </p:nvSpPr>
        <p:spPr/>
        <p:txBody>
          <a:bodyPr>
            <a:normAutofit/>
          </a:bodyPr>
          <a:lstStyle/>
          <a:p>
            <a:r>
              <a:rPr lang="cs-CZ" sz="2500" b="1" dirty="0">
                <a:latin typeface="Times New Roman" panose="02020603050405020304" pitchFamily="18" charset="0"/>
                <a:cs typeface="Times New Roman" panose="02020603050405020304" pitchFamily="18" charset="0"/>
              </a:rPr>
              <a:t>Robert Čapek </a:t>
            </a:r>
            <a:r>
              <a:rPr lang="cs-CZ" sz="2500" dirty="0">
                <a:latin typeface="Times New Roman" panose="02020603050405020304" pitchFamily="18" charset="0"/>
                <a:cs typeface="Times New Roman" panose="02020603050405020304" pitchFamily="18" charset="0"/>
              </a:rPr>
              <a:t>– Líný učitel</a:t>
            </a:r>
            <a:br>
              <a:rPr lang="cs-CZ" sz="2500" dirty="0">
                <a:latin typeface="Times New Roman" panose="02020603050405020304" pitchFamily="18" charset="0"/>
                <a:cs typeface="Times New Roman" panose="02020603050405020304" pitchFamily="18" charset="0"/>
              </a:rPr>
            </a:br>
            <a:r>
              <a:rPr lang="cs-CZ" sz="2500" dirty="0">
                <a:latin typeface="Times New Roman" panose="02020603050405020304" pitchFamily="18" charset="0"/>
                <a:cs typeface="Times New Roman" panose="02020603050405020304" pitchFamily="18" charset="0"/>
              </a:rPr>
              <a:t>Cesta pedagogického hrdiny</a:t>
            </a:r>
            <a:endParaRPr lang="cs-CZ" sz="2500" dirty="0"/>
          </a:p>
        </p:txBody>
      </p:sp>
      <p:sp>
        <p:nvSpPr>
          <p:cNvPr id="3" name="Zástupný obsah 2">
            <a:extLst>
              <a:ext uri="{FF2B5EF4-FFF2-40B4-BE49-F238E27FC236}">
                <a16:creationId xmlns:a16="http://schemas.microsoft.com/office/drawing/2014/main" id="{27DB6A84-1ACF-45FC-8604-401B64455F12}"/>
              </a:ext>
            </a:extLst>
          </p:cNvPr>
          <p:cNvSpPr>
            <a:spLocks noGrp="1"/>
          </p:cNvSpPr>
          <p:nvPr>
            <p:ph idx="1"/>
          </p:nvPr>
        </p:nvSpPr>
        <p:spPr>
          <a:xfrm>
            <a:off x="2589212" y="1644242"/>
            <a:ext cx="8915400" cy="5213758"/>
          </a:xfrm>
        </p:spPr>
        <p:txBody>
          <a:bodyPr/>
          <a:lstStyle/>
          <a:p>
            <a:pPr marL="0" indent="0" algn="just">
              <a:buNone/>
            </a:pPr>
            <a:r>
              <a:rPr lang="cs-CZ" dirty="0">
                <a:latin typeface="Times New Roman" panose="02020603050405020304" pitchFamily="18" charset="0"/>
                <a:cs typeface="Times New Roman" panose="02020603050405020304" pitchFamily="18" charset="0"/>
              </a:rPr>
              <a:t>Učitel, který se rozhodl učit moderně, se vlastně vydává na cestu pedagogického hrdiny. Na jeho cestě jej mohou potkat mnohá protivenství. Zatímco předchozí publikace Líný učitel: jak učit dobře a efektivně ukázala, jak realizovat podporující a klimatické vyučování v praxi, druhý díl nejen ukáže další příklady práce ve třídě, ale nabízí i pohled na školu a naše školství, který učiteli pomůže najít svou vlastní filozofii. Být dobrým učitelem znamená najít si svou cestu. Není vůbec lehké po ní kráčet. Ale učitel by ji měl absolvovat! Ne proto, aby zachránil svět jako jiní hrdinové, ale aby udělal to nejlepší, co umí, pro své žáky. To je vlastně také záchrana světů - myšlenkových, vzdělávacích, postojových. To je důležité. Je to učitelova povinnost a poslání, jeho hrdinská mise.</a:t>
            </a:r>
          </a:p>
        </p:txBody>
      </p:sp>
      <p:pic>
        <p:nvPicPr>
          <p:cNvPr id="5" name="Obrázek 4">
            <a:extLst>
              <a:ext uri="{FF2B5EF4-FFF2-40B4-BE49-F238E27FC236}">
                <a16:creationId xmlns:a16="http://schemas.microsoft.com/office/drawing/2014/main" id="{087D8728-534E-47D3-B537-587B1155A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788" y="3972233"/>
            <a:ext cx="1806240" cy="2543923"/>
          </a:xfrm>
          <a:prstGeom prst="rect">
            <a:avLst/>
          </a:prstGeom>
        </p:spPr>
      </p:pic>
    </p:spTree>
    <p:extLst>
      <p:ext uri="{BB962C8B-B14F-4D97-AF65-F5344CB8AC3E}">
        <p14:creationId xmlns:p14="http://schemas.microsoft.com/office/powerpoint/2010/main" val="2392859038"/>
      </p:ext>
    </p:extLst>
  </p:cSld>
  <p:clrMapOvr>
    <a:masterClrMapping/>
  </p:clrMapOvr>
</p:sld>
</file>

<file path=ppt/theme/theme1.xml><?xml version="1.0" encoding="utf-8"?>
<a:theme xmlns:a="http://schemas.openxmlformats.org/drawingml/2006/main" name="Stébla">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251</TotalTime>
  <Words>1022</Words>
  <Application>Microsoft Office PowerPoint</Application>
  <PresentationFormat>Širokoúhlá obrazovka</PresentationFormat>
  <Paragraphs>43</Paragraphs>
  <Slides>13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Calibri</vt:lpstr>
      <vt:lpstr>Century Gothic</vt:lpstr>
      <vt:lpstr>Times New Roman</vt:lpstr>
      <vt:lpstr>Wingdings 3</vt:lpstr>
      <vt:lpstr>Stébla</vt:lpstr>
      <vt:lpstr>    Odborná literatura (přírůstky)  MAP Turnovsko II.  </vt:lpstr>
      <vt:lpstr>Dagmar Sieglová – Konec školní nudy  Didaktické metody pro 21. století</vt:lpstr>
      <vt:lpstr>           Robert Čapek, Ilustroval Radek Petřík – Uč jako umělec             Malá kniha o velkých vzdělávacích myšlenkách </vt:lpstr>
      <vt:lpstr>Thomas Gordon – Škola bez poražených Praktická příručka efektivní komunikace mezi učitelem a žákem</vt:lpstr>
      <vt:lpstr>Gill Hasson – Emoční inteligence Jak zvládat a řídit své i cizí emoce</vt:lpstr>
      <vt:lpstr>V. Mertin, L. Krejčová a kolektiv – Problémy s chováním ve škole – jak na ně Individuální výchovný plán</vt:lpstr>
      <vt:lpstr>V. Mertin, L. Krejčová a kolektiv – Metody a postupy poznávání žáka Pedagogická diagnostika</vt:lpstr>
      <vt:lpstr>Robert Čapek – Líný učitel Jak učit dobře a efektivně</vt:lpstr>
      <vt:lpstr>Robert Čapek – Líný učitel Cesta pedagogického hrdiny</vt:lpstr>
      <vt:lpstr>Robert Čapek – Líný učitel Kompas moderního učitele</vt:lpstr>
      <vt:lpstr>Zilcher Ladislav, Zdeněk Svoboda – Inkluzivní vzdělávání Efektivní vzdělávání všech žáků</vt:lpstr>
      <vt:lpstr>Jiří Kahoun, Jiří Fixl – škola je samá legrace</vt:lpstr>
      <vt:lpstr>ZŠ Turnov, Žižkova 518 – Naslouchej a vyprávěj aneb pohádky a pověsti Českého ráje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Knižní tituly</dc:title>
  <dc:creator>Robert</dc:creator>
  <cp:lastModifiedBy>Karel Bárta</cp:lastModifiedBy>
  <cp:revision>29</cp:revision>
  <dcterms:created xsi:type="dcterms:W3CDTF">2021-06-30T18:28:15Z</dcterms:created>
  <dcterms:modified xsi:type="dcterms:W3CDTF">2021-07-02T11:04:51Z</dcterms:modified>
</cp:coreProperties>
</file>