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328" r:id="rId3"/>
    <p:sldId id="362" r:id="rId4"/>
    <p:sldId id="352" r:id="rId5"/>
    <p:sldId id="353" r:id="rId6"/>
    <p:sldId id="361" r:id="rId7"/>
    <p:sldId id="351" r:id="rId8"/>
    <p:sldId id="363" r:id="rId9"/>
    <p:sldId id="354" r:id="rId10"/>
    <p:sldId id="367" r:id="rId11"/>
    <p:sldId id="368" r:id="rId12"/>
    <p:sldId id="369" r:id="rId13"/>
    <p:sldId id="371" r:id="rId14"/>
    <p:sldId id="372" r:id="rId15"/>
    <p:sldId id="392" r:id="rId16"/>
    <p:sldId id="393" r:id="rId17"/>
    <p:sldId id="394" r:id="rId18"/>
    <p:sldId id="395" r:id="rId19"/>
    <p:sldId id="396" r:id="rId20"/>
    <p:sldId id="373" r:id="rId21"/>
    <p:sldId id="370" r:id="rId22"/>
    <p:sldId id="355" r:id="rId23"/>
    <p:sldId id="374" r:id="rId24"/>
    <p:sldId id="397" r:id="rId25"/>
    <p:sldId id="399" r:id="rId26"/>
    <p:sldId id="356" r:id="rId27"/>
    <p:sldId id="378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24" r:id="rId37"/>
    <p:sldId id="340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D7B97"/>
    <a:srgbClr val="FE2400"/>
    <a:srgbClr val="FFE9E5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4C988-A517-48C4-9788-739F5C34EAAA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DB178-6C7B-44D0-BEA4-90674FE9E5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DB178-6C7B-44D0-BEA4-90674FE9E54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6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5840-058E-4062-B323-5119FC383081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8B05-C1B8-45B1-93E0-1E9FD128BA59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55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F699-9DAD-4ADD-9BB4-BE931F6C42DE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B902-96A8-4E3C-B9C2-5F872E62F49B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33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1BE0-FBCB-4046-9718-5C6C3862BA41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7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5D7F-59DF-4458-B3EF-FAE52AB39B27}" type="datetime1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6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5D5C-B1C2-4347-A704-98C6963A4C50}" type="datetime1">
              <a:rPr lang="cs-CZ" smtClean="0"/>
              <a:t>11.10.2018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1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BE56-9FDF-41A0-A507-A67660F7312F}" type="datetime1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10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7CC4-74BD-4F28-A84C-5758D593EBFB}" type="datetime1">
              <a:rPr lang="cs-CZ" smtClean="0"/>
              <a:t>11.10.2018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0AEF-1583-4045-95E6-48A22DECB472}" type="datetime1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31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FE2F-B598-4B95-A8F2-067250491FFC}" type="datetime1">
              <a:rPr lang="cs-CZ" smtClean="0"/>
              <a:t>11.10.2018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1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97CE-0D46-4485-8A83-B340C5A1095F}" type="datetime1">
              <a:rPr lang="cs-CZ" smtClean="0"/>
              <a:t>11.10.2018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FC2B-365F-4894-B992-829830C6F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32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vvv.msmt.cz/vyzva/copy-vyzva-c-02-17-047-mistni-akcni-plany-rozvoje-vzdelavani-ii-verz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apturnovsko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mailto:kamila.koranova@seznam.cz" TargetMode="External"/><Relationship Id="rId3" Type="http://schemas.openxmlformats.org/officeDocument/2006/relationships/hyperlink" Target="mailto:karelbartamasov@seznam.cz" TargetMode="External"/><Relationship Id="rId7" Type="http://schemas.openxmlformats.org/officeDocument/2006/relationships/hyperlink" Target="mailto:patockova@mapturnovsko.cz" TargetMode="External"/><Relationship Id="rId2" Type="http://schemas.openxmlformats.org/officeDocument/2006/relationships/hyperlink" Target="mailto:l.kruparova@cbox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ychova@mapturnovsko.cz" TargetMode="External"/><Relationship Id="rId5" Type="http://schemas.openxmlformats.org/officeDocument/2006/relationships/hyperlink" Target="mailto:kvintusova@mapturnovsko.cz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rolc-opscr@seznam.cz" TargetMode="External"/><Relationship Id="rId9" Type="http://schemas.openxmlformats.org/officeDocument/2006/relationships/hyperlink" Target="mailto:jandova@vctu.cz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26919"/>
            <a:ext cx="9144000" cy="13775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MAP Turnovsko II.</a:t>
            </a:r>
            <a:br>
              <a:rPr lang="cs-CZ" sz="2800" b="1" dirty="0">
                <a:latin typeface="+mn-lt"/>
              </a:rPr>
            </a:br>
            <a:endParaRPr lang="cs-CZ" sz="2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29747"/>
            <a:ext cx="9144000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/>
              <a:t>Setkání ředitelů škol a školských zařízení</a:t>
            </a:r>
          </a:p>
          <a:p>
            <a:r>
              <a:rPr lang="cs-CZ" b="1" dirty="0"/>
              <a:t>ORP Turnov</a:t>
            </a:r>
          </a:p>
          <a:p>
            <a:r>
              <a:rPr lang="cs-CZ" b="1" dirty="0"/>
              <a:t>12. října 2018</a:t>
            </a:r>
          </a:p>
          <a:p>
            <a:r>
              <a:rPr lang="cs-CZ" b="1" dirty="0"/>
              <a:t>Rokytnice nad Jizerou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190006"/>
            <a:ext cx="4764232" cy="10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2.2 Komunikační plán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Webové stránky.</a:t>
            </a:r>
          </a:p>
          <a:p>
            <a:r>
              <a:rPr lang="cs-CZ" sz="2400" dirty="0" err="1"/>
              <a:t>Facebookový</a:t>
            </a:r>
            <a:r>
              <a:rPr lang="cs-CZ" sz="2400" dirty="0"/>
              <a:t> profil.</a:t>
            </a:r>
          </a:p>
          <a:p>
            <a:r>
              <a:rPr lang="cs-CZ" sz="2400" dirty="0"/>
              <a:t>Informace v médiích.</a:t>
            </a:r>
          </a:p>
          <a:p>
            <a:r>
              <a:rPr lang="cs-CZ" sz="2400" dirty="0"/>
              <a:t>Tiskové besedy.</a:t>
            </a:r>
          </a:p>
          <a:p>
            <a:pPr algn="r"/>
            <a:r>
              <a:rPr lang="cs-CZ" sz="2400" dirty="0"/>
              <a:t>Lenka </a:t>
            </a:r>
            <a:r>
              <a:rPr lang="cs-CZ" sz="2400" dirty="0" err="1"/>
              <a:t>Kvintusová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5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2.3 Pracovní skupina pro financování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Plánování nákladů.</a:t>
            </a:r>
          </a:p>
          <a:p>
            <a:r>
              <a:rPr lang="cs-CZ" sz="2400" dirty="0"/>
              <a:t>Identifikace finančních zdrojů pro realizaci naplánovaných aktivit.</a:t>
            </a:r>
          </a:p>
          <a:p>
            <a:r>
              <a:rPr lang="cs-CZ" sz="2400" dirty="0"/>
              <a:t>Podíl na aktualizaci dokumentace MAP.</a:t>
            </a:r>
          </a:p>
          <a:p>
            <a:r>
              <a:rPr lang="cs-CZ" sz="2400" dirty="0"/>
              <a:t>Aktualizace hlavních problémů k řešení, popis jejich příčin a návrh na řešení.</a:t>
            </a:r>
          </a:p>
          <a:p>
            <a:pPr algn="r"/>
            <a:r>
              <a:rPr lang="cs-CZ" sz="2400" dirty="0"/>
              <a:t>Mgr. Martina Marková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2.4 Pracovní skupina pro rozvoj čtenářské gramotnosti a k rozvoji potenciálu každého žáka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Výměna zkušeností a odborných znalostí o metodách, pomůckách a postupech, které vedou k rozvoji čtenářské gramotnosti.</a:t>
            </a:r>
          </a:p>
          <a:p>
            <a:r>
              <a:rPr lang="cs-CZ" sz="2400" dirty="0"/>
              <a:t>Návrhy aktivit spolupráce škol v čtenářské gramotnosti.</a:t>
            </a:r>
          </a:p>
          <a:p>
            <a:r>
              <a:rPr lang="cs-CZ" sz="2400" dirty="0"/>
              <a:t>Digitální gramotnost a využívání ICT.</a:t>
            </a:r>
          </a:p>
          <a:p>
            <a:r>
              <a:rPr lang="cs-CZ" sz="2400" dirty="0"/>
              <a:t>Podíl na aktualizaci dokumentace MAP.</a:t>
            </a:r>
          </a:p>
          <a:p>
            <a:r>
              <a:rPr lang="cs-CZ" sz="2400" dirty="0"/>
              <a:t>Aktualizace hlavních problémů k řešení, popis jejich příčin a návrh na řešení.</a:t>
            </a:r>
          </a:p>
          <a:p>
            <a:pPr algn="r"/>
            <a:r>
              <a:rPr lang="cs-CZ" sz="2400" dirty="0"/>
              <a:t>Mgr. Jana Pekařová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45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2.4 Pracovní skupina pro rozvoj matematické gramotnosti a k rozvoji potenciálu každého žáka</a:t>
            </a:r>
          </a:p>
          <a:p>
            <a:endParaRPr lang="cs-CZ" sz="2400" b="1" dirty="0"/>
          </a:p>
          <a:p>
            <a:r>
              <a:rPr lang="cs-CZ" sz="2400" dirty="0"/>
              <a:t>Výměna zkušeností a odborných znalostí o metodách, pomůckách a postupech, které vedou k rozvoji matematické gramotnosti  gramotnosti.</a:t>
            </a:r>
          </a:p>
          <a:p>
            <a:r>
              <a:rPr lang="cs-CZ" sz="2400" dirty="0"/>
              <a:t>Návrhy aktivit spolupráce škol v čtenářské gramotnosti.</a:t>
            </a:r>
          </a:p>
          <a:p>
            <a:r>
              <a:rPr lang="cs-CZ" sz="2400" dirty="0"/>
              <a:t>Digitální gramotnost a využívání ICT.</a:t>
            </a:r>
          </a:p>
          <a:p>
            <a:r>
              <a:rPr lang="cs-CZ" sz="2400" dirty="0"/>
              <a:t>Podíl na aktualizaci dokumentace MAP.</a:t>
            </a:r>
          </a:p>
          <a:p>
            <a:r>
              <a:rPr lang="cs-CZ" sz="2400" dirty="0"/>
              <a:t>Aktualizace hlavních problémů k řešení, popis jejich příčin a návrh na řešení.</a:t>
            </a:r>
          </a:p>
          <a:p>
            <a:pPr algn="r"/>
            <a:r>
              <a:rPr lang="cs-CZ" sz="2400" dirty="0"/>
              <a:t>Mgr. Radmila </a:t>
            </a:r>
            <a:r>
              <a:rPr lang="cs-CZ" sz="2400" dirty="0" err="1"/>
              <a:t>Laudová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2.5. Pracovní skupina pro rovné příležitosti</a:t>
            </a:r>
          </a:p>
          <a:p>
            <a:r>
              <a:rPr lang="cs-CZ" sz="2400" dirty="0"/>
              <a:t>Analytická část:</a:t>
            </a:r>
          </a:p>
          <a:p>
            <a:r>
              <a:rPr lang="cs-CZ" sz="2400" dirty="0"/>
              <a:t>Zmapování stavu nastavení rovných příležitostí ve školách.</a:t>
            </a:r>
          </a:p>
          <a:p>
            <a:r>
              <a:rPr lang="cs-CZ" sz="2400" dirty="0"/>
              <a:t>Provedení analýz na školách.</a:t>
            </a:r>
          </a:p>
          <a:p>
            <a:r>
              <a:rPr lang="cs-CZ" sz="2400" dirty="0"/>
              <a:t>Identifikace příčin problému.</a:t>
            </a:r>
          </a:p>
          <a:p>
            <a:r>
              <a:rPr lang="cs-CZ" sz="2400" dirty="0"/>
              <a:t>Stanovení hlavních problémů k řešení a návrh řešení.</a:t>
            </a:r>
          </a:p>
          <a:p>
            <a:r>
              <a:rPr lang="cs-CZ" sz="2400" dirty="0"/>
              <a:t>Strategická část:</a:t>
            </a:r>
          </a:p>
          <a:p>
            <a:r>
              <a:rPr lang="cs-CZ" sz="2400" dirty="0"/>
              <a:t>Formulace cílů a opatření.</a:t>
            </a:r>
          </a:p>
          <a:p>
            <a:r>
              <a:rPr lang="cs-CZ" sz="2400" dirty="0"/>
              <a:t>Kodex školy.</a:t>
            </a:r>
          </a:p>
          <a:p>
            <a:r>
              <a:rPr lang="cs-CZ" sz="2400" dirty="0"/>
              <a:t>Aktualizace hlavních problémů k řešení, popis jejich příčin a návrh na řešení.</a:t>
            </a:r>
          </a:p>
          <a:p>
            <a:pPr algn="r"/>
            <a:r>
              <a:rPr lang="cs-CZ" sz="2400" dirty="0"/>
              <a:t>Mgr. Michal Loukota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2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2.6 Pracovní skupina pro zájmové a neformální vzdělávání</a:t>
            </a:r>
          </a:p>
          <a:p>
            <a:r>
              <a:rPr lang="cs-CZ" sz="2400" dirty="0"/>
              <a:t>Projednávání a plánování formy a možnosti spolupráce škol s aktéry zájmového a neformálního vzdělávání v rámci ORP Turnov.</a:t>
            </a:r>
          </a:p>
          <a:p>
            <a:r>
              <a:rPr lang="cs-CZ" sz="2400" dirty="0"/>
              <a:t>Aktualizace hlavních problémů k řešení, popis jejich příčin a návrh na řešení.</a:t>
            </a:r>
          </a:p>
          <a:p>
            <a:pPr algn="r"/>
            <a:r>
              <a:rPr lang="cs-CZ" sz="2400" dirty="0"/>
              <a:t>Ing. Lenka </a:t>
            </a:r>
            <a:r>
              <a:rPr lang="cs-CZ" sz="2400" dirty="0" err="1"/>
              <a:t>Krupařová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2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2.7 Podpora škol v plánování</a:t>
            </a:r>
          </a:p>
          <a:p>
            <a:r>
              <a:rPr lang="cs-CZ" sz="2400" dirty="0"/>
              <a:t>Každá škola zpracuje vyhodnocení vlastního pokroku ve škole:</a:t>
            </a:r>
          </a:p>
          <a:p>
            <a:r>
              <a:rPr lang="cs-CZ" sz="2400" dirty="0"/>
              <a:t>čtenářská gramotnost a rozvoj potenciálu každého žáka, </a:t>
            </a:r>
          </a:p>
          <a:p>
            <a:r>
              <a:rPr lang="cs-CZ" sz="2400" dirty="0"/>
              <a:t>matematická gramotnost a rozvoj potenciálu každého žáka, </a:t>
            </a:r>
          </a:p>
          <a:p>
            <a:r>
              <a:rPr lang="cs-CZ" sz="2400" dirty="0"/>
              <a:t>rozvoj potenciálu každého žáka v jiných oblastech, </a:t>
            </a:r>
          </a:p>
          <a:p>
            <a:r>
              <a:rPr lang="cs-CZ" sz="2400" dirty="0"/>
              <a:t>další potřeby rozvoje škol. </a:t>
            </a:r>
          </a:p>
          <a:p>
            <a:r>
              <a:rPr lang="cs-CZ" sz="2400" dirty="0"/>
              <a:t>Zjišťuje se:</a:t>
            </a:r>
          </a:p>
          <a:p>
            <a:r>
              <a:rPr lang="cs-CZ" sz="2400" dirty="0"/>
              <a:t>co proběhlo dobře, </a:t>
            </a:r>
          </a:p>
          <a:p>
            <a:r>
              <a:rPr lang="cs-CZ" sz="2400" dirty="0"/>
              <a:t>v čem byla škola úspěšná, </a:t>
            </a:r>
          </a:p>
          <a:p>
            <a:r>
              <a:rPr lang="pl-PL" sz="2400" dirty="0"/>
              <a:t>v čem by se mohla zlepšit, </a:t>
            </a:r>
          </a:p>
          <a:p>
            <a:r>
              <a:rPr lang="pl-PL" sz="2400" b="1" dirty="0"/>
              <a:t>v čem potřebuje pomoci, aby se mohla zlepšit. </a:t>
            </a:r>
            <a:endParaRPr lang="pl-PL" sz="2400" dirty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sz="2400" b="1" dirty="0"/>
              <a:t>Školy využijí tyto vstupní informace:</a:t>
            </a:r>
          </a:p>
          <a:p>
            <a:r>
              <a:rPr lang="cs-CZ" sz="2400" dirty="0"/>
              <a:t>vlastní hodnocení,</a:t>
            </a:r>
          </a:p>
          <a:p>
            <a:r>
              <a:rPr lang="cs-CZ" sz="2400" dirty="0"/>
              <a:t>dotazníková šetření, </a:t>
            </a:r>
          </a:p>
          <a:p>
            <a:r>
              <a:rPr lang="cs-CZ" sz="2400" dirty="0"/>
              <a:t>aktuální zkušenosti a názory učitelů ve škole jako součást řízené diskuze.</a:t>
            </a:r>
          </a:p>
          <a:p>
            <a:r>
              <a:rPr lang="cs-CZ" sz="2400" b="1" dirty="0"/>
              <a:t>Výsledkem je zpracovaný Popis potřeb školy pro další rozvoj v oblastech: </a:t>
            </a:r>
            <a:endParaRPr lang="cs-CZ" sz="2400" dirty="0"/>
          </a:p>
          <a:p>
            <a:r>
              <a:rPr lang="cs-CZ" sz="2400" dirty="0"/>
              <a:t>čtenářská gramotnost a rozvoj potenciálu každého žáka, </a:t>
            </a:r>
          </a:p>
          <a:p>
            <a:r>
              <a:rPr lang="cs-CZ" sz="2400" dirty="0"/>
              <a:t>matematická gramotnost a rozvoj potenciálu každého žáka, </a:t>
            </a:r>
          </a:p>
          <a:p>
            <a:r>
              <a:rPr lang="cs-CZ" sz="2400" dirty="0"/>
              <a:t>rozvoj potenciálu každého žáka v jiných oblastech, </a:t>
            </a:r>
          </a:p>
          <a:p>
            <a:r>
              <a:rPr lang="cs-CZ" sz="2400" dirty="0"/>
              <a:t>další potřeby rozvoje škol. </a:t>
            </a:r>
          </a:p>
          <a:p>
            <a:r>
              <a:rPr lang="cs-CZ" sz="2400" dirty="0"/>
              <a:t>Celý proces bude realizován dvakrát.</a:t>
            </a:r>
          </a:p>
          <a:p>
            <a:r>
              <a:rPr lang="cs-CZ" sz="2400" dirty="0"/>
              <a:t>Na škole zodpovídá ředitel nebo jím určený pracovník.</a:t>
            </a:r>
          </a:p>
          <a:p>
            <a:pPr algn="r"/>
            <a:r>
              <a:rPr lang="cs-CZ" sz="2400" dirty="0"/>
              <a:t>Bc. Renata Brychová, Mgr. Karel Bárta</a:t>
            </a:r>
          </a:p>
          <a:p>
            <a:endParaRPr lang="cs-CZ" sz="2400" b="1" dirty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 flipH="1">
            <a:off x="8153400" y="6356350"/>
            <a:ext cx="173854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3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2.8 Místní akční plánování – aktualizace dokumentace MAP</a:t>
            </a:r>
          </a:p>
          <a:p>
            <a:r>
              <a:rPr lang="cs-CZ" sz="2400" dirty="0"/>
              <a:t>Aktualizace analytické části.</a:t>
            </a:r>
          </a:p>
          <a:p>
            <a:pPr algn="r"/>
            <a:r>
              <a:rPr lang="cs-CZ" sz="2400" dirty="0"/>
              <a:t>RNDr. Robert </a:t>
            </a:r>
            <a:r>
              <a:rPr lang="cs-CZ" sz="2400" dirty="0" err="1"/>
              <a:t>Rölc</a:t>
            </a:r>
            <a:endParaRPr lang="cs-CZ" sz="2400" dirty="0"/>
          </a:p>
          <a:p>
            <a:r>
              <a:rPr lang="cs-CZ" sz="2400" dirty="0"/>
              <a:t>Aktualizace strategické části.</a:t>
            </a:r>
          </a:p>
          <a:p>
            <a:r>
              <a:rPr lang="cs-CZ" sz="2400" dirty="0"/>
              <a:t>Aktualizace implementační části akční plány 12 – 18 měsíců.</a:t>
            </a:r>
          </a:p>
          <a:p>
            <a:r>
              <a:rPr lang="cs-CZ" sz="2400" dirty="0"/>
              <a:t>Aktualizace Investiční priority.</a:t>
            </a:r>
          </a:p>
          <a:p>
            <a:pPr algn="r"/>
            <a:r>
              <a:rPr lang="cs-CZ" sz="2400" dirty="0"/>
              <a:t>Mgr. Karel </a:t>
            </a:r>
            <a:r>
              <a:rPr lang="cs-CZ" sz="2400" dirty="0" smtClean="0"/>
              <a:t>Bárta</a:t>
            </a:r>
          </a:p>
          <a:p>
            <a:pPr algn="r"/>
            <a:r>
              <a:rPr lang="cs-CZ" sz="2400" dirty="0" smtClean="0"/>
              <a:t>Ing. Lenka </a:t>
            </a:r>
            <a:r>
              <a:rPr lang="cs-CZ" sz="2400" dirty="0" err="1" smtClean="0"/>
              <a:t>Krupařová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2.9 Spolupráce s individuálním projektem systémovým Strategické řízení a plánování ve školách a v územích (SRP)</a:t>
            </a:r>
          </a:p>
          <a:p>
            <a:r>
              <a:rPr lang="cs-CZ" sz="2400" dirty="0"/>
              <a:t>Účast členů realizačního týmu na vzdělávání, či společných setkáních pořádaných v rámci projektu SRP.</a:t>
            </a:r>
          </a:p>
          <a:p>
            <a:pPr algn="r"/>
            <a:r>
              <a:rPr lang="cs-CZ" sz="2400" dirty="0"/>
              <a:t>RNDr. Robert </a:t>
            </a:r>
            <a:r>
              <a:rPr lang="cs-CZ" sz="2400" dirty="0" err="1"/>
              <a:t>Rölc</a:t>
            </a:r>
            <a:endParaRPr lang="cs-CZ" sz="2400" dirty="0"/>
          </a:p>
          <a:p>
            <a:pPr algn="r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80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Dokumenty MŠMT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Výzva  MŠMT Operační program  Výzkum, vývoj a vzdělávání, Místní akční plány rozvoje vzdělávání</a:t>
            </a:r>
          </a:p>
          <a:p>
            <a:endParaRPr lang="cs-CZ" sz="2400" b="1" dirty="0"/>
          </a:p>
          <a:p>
            <a:r>
              <a:rPr lang="cs-CZ" sz="2400" b="1" dirty="0"/>
              <a:t>Postupy MAP</a:t>
            </a:r>
          </a:p>
          <a:p>
            <a:endParaRPr lang="cs-CZ" sz="2400" b="1" dirty="0"/>
          </a:p>
          <a:p>
            <a:r>
              <a:rPr lang="cs-CZ" sz="2400" b="1" dirty="0"/>
              <a:t>Metodika rovných příležitostí</a:t>
            </a:r>
          </a:p>
          <a:p>
            <a:endParaRPr lang="cs-CZ" sz="2400" b="1" dirty="0"/>
          </a:p>
          <a:p>
            <a:r>
              <a:rPr lang="cs-CZ" sz="2400" b="1" dirty="0"/>
              <a:t>Kodex školy</a:t>
            </a:r>
          </a:p>
          <a:p>
            <a:endParaRPr lang="cs-CZ" sz="2400" b="1" dirty="0"/>
          </a:p>
          <a:p>
            <a:r>
              <a:rPr lang="cs-CZ" sz="2400" b="1" dirty="0"/>
              <a:t>Informace na </a:t>
            </a:r>
            <a:r>
              <a:rPr lang="cs-CZ" sz="2400" b="1" dirty="0">
                <a:hlinkClick r:id="rId2"/>
              </a:rPr>
              <a:t>https://opvvv.msmt.cz/vyzva/copy-vyzva-c-02-17-047-mistni-akcni-plany-rozvoje-vzdelavani-ii-verze.htm</a:t>
            </a:r>
            <a:endParaRPr lang="cs-CZ" sz="2400" b="1" dirty="0"/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9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b="1" dirty="0"/>
              <a:t>2.12 Podpora znalostních kapacit ŘV MAP</a:t>
            </a:r>
            <a:endParaRPr lang="cs-CZ" sz="2400" dirty="0"/>
          </a:p>
          <a:p>
            <a:r>
              <a:rPr lang="cs-CZ" sz="2400" dirty="0"/>
              <a:t>Seminář s následnou diskusí např. o příčinách nerovností ve vzdělávání a jejich důsledcích pro vzdělávací systém a o možnostech řešení situace.</a:t>
            </a:r>
          </a:p>
          <a:p>
            <a:pPr algn="r"/>
            <a:r>
              <a:rPr lang="cs-CZ" sz="2400" dirty="0"/>
              <a:t>Mgr. Karel Bárta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2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2.13 </a:t>
            </a:r>
            <a:r>
              <a:rPr lang="cs-CZ" sz="2400" b="1" dirty="0"/>
              <a:t>Workshopy, výměna zkušeností a další formy podpory kapacit v tématech rozvoje kvalitního inkluzivního vzdělávání</a:t>
            </a:r>
            <a:endParaRPr lang="cs-CZ" sz="2400" dirty="0"/>
          </a:p>
          <a:p>
            <a:r>
              <a:rPr lang="cs-CZ" sz="2400" dirty="0"/>
              <a:t>Workshop zaměřený na výměnu zkušeností v tématech rozvoje kvalitního inkluzivního vzdělávání, kulaté stoly, panelové diskuse.</a:t>
            </a:r>
          </a:p>
          <a:p>
            <a:pPr algn="r"/>
            <a:r>
              <a:rPr lang="cs-CZ" sz="2400" dirty="0"/>
              <a:t>Mgr. Karel Bárta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2.14 Podpora znalostních kapacit - workshopy s rodiči</a:t>
            </a:r>
            <a:endParaRPr lang="cs-CZ" sz="2400" dirty="0"/>
          </a:p>
          <a:p>
            <a:r>
              <a:rPr lang="cs-CZ" sz="2400" dirty="0"/>
              <a:t>4 workshopy s rodiči pod vedením odborníků v tématech rozvoje kvalitního inkluzivního vzdělávání a nerovností ve vzdělávání.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r>
              <a:rPr lang="cs-CZ" sz="2400" dirty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3. Evaluace a monitoring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rgbClr val="FD7B97"/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Vyhodnocování realizace celého projektu</a:t>
            </a:r>
          </a:p>
          <a:p>
            <a:pPr>
              <a:lnSpc>
                <a:spcPct val="150000"/>
              </a:lnSpc>
            </a:pPr>
            <a:r>
              <a:rPr lang="cs-CZ" dirty="0"/>
              <a:t>Vyhodnocování naplňování priorit a cílů MAP a naplňování akčních plánů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5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3. Evaluace a monitoring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rgbClr val="FD7B9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Vyhodnocování realizace celého projektu: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Zpracování sebehodnotících zpráv (průběžné a závěrečné – dle metodiky MŠMT)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3. Evaluace a monitoring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rgbClr val="FD7B9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Vyhodnocování naplňování priorit a cílů MAP a naplňování akčních plánů (min. 1x během realizace projektu)</a:t>
            </a:r>
          </a:p>
          <a:p>
            <a:r>
              <a:rPr lang="cs-CZ" dirty="0"/>
              <a:t>Realizační tým (ve spolupráci s Řídícím výborem MAP)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projedná a následně stanoví témata a cíle evaluací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specifikuje cílové skupiny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vytvoří časový plán evaluací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vybere vhodné nástroje pro evaluaci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stanoví způsoby vyhodnocení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marL="0" lvl="1" indent="0">
              <a:spcBef>
                <a:spcPts val="1000"/>
              </a:spcBef>
              <a:buNone/>
            </a:pPr>
            <a:r>
              <a:rPr lang="cs-CZ" sz="2800" dirty="0"/>
              <a:t>Po provedení evaluačního šetření budou výsledky projednány v pracovních skupinách a ŘV MAP.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8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1. Inkluzivní vzdělávání</a:t>
            </a:r>
          </a:p>
          <a:p>
            <a:r>
              <a:rPr lang="cs-CZ" sz="2400" b="1" dirty="0"/>
              <a:t>1.1</a:t>
            </a:r>
            <a:r>
              <a:rPr lang="cs-CZ" sz="2400" dirty="0"/>
              <a:t> </a:t>
            </a:r>
            <a:r>
              <a:rPr lang="cs-CZ" sz="2400" b="1" dirty="0"/>
              <a:t>Metodická, právní a manažerská podpora ředitelů mateřských a základních škol </a:t>
            </a:r>
          </a:p>
          <a:p>
            <a:r>
              <a:rPr lang="cs-CZ" sz="2400" dirty="0"/>
              <a:t>Vize a strategie školy.</a:t>
            </a:r>
          </a:p>
          <a:p>
            <a:r>
              <a:rPr lang="cs-CZ" sz="2400" dirty="0"/>
              <a:t>Management, plánování, právní předpisy.</a:t>
            </a:r>
          </a:p>
          <a:p>
            <a:r>
              <a:rPr lang="cs-CZ" sz="2400" dirty="0"/>
              <a:t>Kontrolní činnost, základní dokumenty školy, vedení lidí, </a:t>
            </a:r>
            <a:r>
              <a:rPr lang="cs-CZ" sz="2400" dirty="0" err="1"/>
              <a:t>fundraisung</a:t>
            </a:r>
            <a:r>
              <a:rPr lang="cs-CZ" sz="2400" dirty="0"/>
              <a:t>.</a:t>
            </a:r>
          </a:p>
          <a:p>
            <a:r>
              <a:rPr lang="cs-CZ" sz="2400" dirty="0"/>
              <a:t>Řešení konkrétních situací.</a:t>
            </a:r>
          </a:p>
          <a:p>
            <a:pPr algn="r"/>
            <a:r>
              <a:rPr lang="cs-CZ" sz="2000" dirty="0"/>
              <a:t>Mgr. Karel Bárta</a:t>
            </a:r>
          </a:p>
          <a:p>
            <a:pPr marL="0" indent="0" algn="r">
              <a:buNone/>
            </a:pPr>
            <a:r>
              <a:rPr lang="cs-CZ" sz="2000" dirty="0"/>
              <a:t>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2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1.2 </a:t>
            </a:r>
            <a:r>
              <a:rPr lang="cs-CZ" sz="2400" b="1" dirty="0"/>
              <a:t>Podpora nových metod vzdělávání dětí a žáků</a:t>
            </a:r>
          </a:p>
          <a:p>
            <a:r>
              <a:rPr lang="cs-CZ" sz="2400" dirty="0"/>
              <a:t>Nové metody aktivního vzdělávání.</a:t>
            </a:r>
          </a:p>
          <a:p>
            <a:r>
              <a:rPr lang="cs-CZ" sz="2400" dirty="0"/>
              <a:t>Metodické návštěvy na školách.</a:t>
            </a:r>
          </a:p>
          <a:p>
            <a:r>
              <a:rPr lang="cs-CZ" sz="2400" dirty="0"/>
              <a:t>Vzájemné hospitace.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9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1. 3 Hodnocení žáků</a:t>
            </a:r>
          </a:p>
          <a:p>
            <a:r>
              <a:rPr lang="cs-CZ" sz="2400" dirty="0"/>
              <a:t>Zaměření na formativní hodnocení žáků.</a:t>
            </a:r>
          </a:p>
          <a:p>
            <a:r>
              <a:rPr lang="cs-CZ" sz="2400" dirty="0"/>
              <a:t>Přednáška pro výchovné poradce a speciální pedagogy: Hodnocení žáků v základní škole – teoretická východiska, praktické ukázky a techniky.</a:t>
            </a:r>
          </a:p>
          <a:p>
            <a:r>
              <a:rPr lang="cs-CZ" sz="2400" dirty="0"/>
              <a:t>Workshopy pro učitele základních škol.</a:t>
            </a:r>
          </a:p>
          <a:p>
            <a:r>
              <a:rPr lang="cs-CZ" sz="2400" dirty="0"/>
              <a:t>Setkávání zástupců škol k předávání příkladů dobré praxe.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endParaRPr lang="cs-CZ" sz="2400" dirty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57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2. Otevřená škola</a:t>
            </a:r>
          </a:p>
          <a:p>
            <a:r>
              <a:rPr lang="cs-CZ" sz="2400" b="1" dirty="0"/>
              <a:t>2.1 Vlastní hodnocení mateřské a základní školy</a:t>
            </a:r>
          </a:p>
          <a:p>
            <a:r>
              <a:rPr lang="cs-CZ" sz="2400" dirty="0"/>
              <a:t>Workshopy s obsahem:</a:t>
            </a:r>
          </a:p>
          <a:p>
            <a:r>
              <a:rPr lang="cs-CZ" sz="2400" dirty="0"/>
              <a:t>1. Předmět vlastního hodnocení školy.</a:t>
            </a:r>
          </a:p>
          <a:p>
            <a:r>
              <a:rPr lang="cs-CZ" sz="2400" dirty="0"/>
              <a:t>2. Techniky vlastního hodnocení.</a:t>
            </a:r>
          </a:p>
          <a:p>
            <a:r>
              <a:rPr lang="cs-CZ" sz="2400" dirty="0"/>
              <a:t>3. Časový harmonogram.</a:t>
            </a:r>
          </a:p>
          <a:p>
            <a:r>
              <a:rPr lang="cs-CZ" sz="2400" dirty="0"/>
              <a:t>4. Odpovědnost pracovníků.</a:t>
            </a:r>
          </a:p>
          <a:p>
            <a:r>
              <a:rPr lang="cs-CZ" sz="2400" dirty="0"/>
              <a:t>Kritéria hodnocení podmínek, průběhu a výsledků vzdělávání.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36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14985"/>
            <a:ext cx="10515600" cy="5394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MAP Turnovsko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521208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Obecně prospěšná společnost pro Český ráj</a:t>
            </a:r>
          </a:p>
          <a:p>
            <a:endParaRPr lang="cs-CZ" sz="2400" b="1" dirty="0"/>
          </a:p>
          <a:p>
            <a:r>
              <a:rPr lang="cs-CZ" sz="2400" b="1" dirty="0"/>
              <a:t>1. 3. 2018 – 28. 2. 2022</a:t>
            </a:r>
          </a:p>
          <a:p>
            <a:endParaRPr lang="cs-CZ" sz="2400" b="1" dirty="0"/>
          </a:p>
          <a:p>
            <a:r>
              <a:rPr lang="cs-CZ" sz="2400" b="1" dirty="0"/>
              <a:t>Zapojeny všechny mateřské a základní školy, ZUŠ a SVČ v ORP Turnov</a:t>
            </a:r>
          </a:p>
          <a:p>
            <a:endParaRPr lang="cs-CZ" sz="2400" b="1" dirty="0"/>
          </a:p>
          <a:p>
            <a:r>
              <a:rPr lang="cs-CZ" sz="2400" b="1" dirty="0"/>
              <a:t>Informace na </a:t>
            </a:r>
            <a:r>
              <a:rPr lang="cs-CZ" sz="2400" b="1" dirty="0">
                <a:hlinkClick r:id="rId2"/>
              </a:rPr>
              <a:t>http://www.mapturnovsko.cz/</a:t>
            </a:r>
            <a:endParaRPr lang="cs-CZ" sz="2400" b="1" dirty="0"/>
          </a:p>
          <a:p>
            <a:endParaRPr lang="cs-CZ" sz="2400" b="1" dirty="0"/>
          </a:p>
          <a:p>
            <a:r>
              <a:rPr lang="cs-CZ" b="1" dirty="0"/>
              <a:t>P</a:t>
            </a:r>
            <a:r>
              <a:rPr lang="cs-CZ" b="1"/>
              <a:t>rojekt </a:t>
            </a:r>
            <a:r>
              <a:rPr lang="cs-CZ" b="1" dirty="0"/>
              <a:t>MAP Turnovsko II. – č. CZ.02.3.68/0.0/0.0/17_047/0008609</a:t>
            </a:r>
            <a:endParaRPr lang="cs-CZ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3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2.2 Setkávání pedagogických pracovníků na školách a výměna zkušeností – pedagogické dny </a:t>
            </a:r>
          </a:p>
          <a:p>
            <a:r>
              <a:rPr lang="cs-CZ" sz="2400" b="1" dirty="0"/>
              <a:t>Sekce:</a:t>
            </a:r>
          </a:p>
          <a:p>
            <a:r>
              <a:rPr lang="cs-CZ" sz="2400" dirty="0"/>
              <a:t>a) ředitelé mateřských škol, </a:t>
            </a:r>
          </a:p>
          <a:p>
            <a:r>
              <a:rPr lang="cs-CZ" sz="2400" dirty="0"/>
              <a:t>b) učitelé mateřských škol, </a:t>
            </a:r>
          </a:p>
          <a:p>
            <a:r>
              <a:rPr lang="cs-CZ" sz="2400" dirty="0"/>
              <a:t>c) ředitelé základních škol, </a:t>
            </a:r>
          </a:p>
          <a:p>
            <a:r>
              <a:rPr lang="cs-CZ" sz="2400" dirty="0"/>
              <a:t>d) zástupci ředitelů základních škol, </a:t>
            </a:r>
          </a:p>
          <a:p>
            <a:r>
              <a:rPr lang="cs-CZ" sz="2400" dirty="0"/>
              <a:t>e) učitelé základních škol. </a:t>
            </a:r>
          </a:p>
          <a:p>
            <a:r>
              <a:rPr lang="cs-CZ" sz="2400" dirty="0"/>
              <a:t>Na programu bude prohlídka školy, odborná tematická setkání, představení příkladů dobré praxe, výměna zkušeností.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endParaRPr lang="cs-CZ" sz="2400" dirty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4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2.3 Vzdělávání pedagogických pracovníků mateřských a základních škol a školských zařízení</a:t>
            </a:r>
          </a:p>
          <a:p>
            <a:r>
              <a:rPr lang="cs-CZ" sz="2400" dirty="0"/>
              <a:t>Informace z oblasti školského managementu, práva, nových metod vzdělávání a vzdělávání dětí a žáků se speciálními vzdělávacími potřebami.</a:t>
            </a:r>
          </a:p>
          <a:p>
            <a:r>
              <a:rPr lang="cs-CZ" sz="2400" dirty="0"/>
              <a:t>Vzájemná výměna profesních zkušeností.</a:t>
            </a:r>
          </a:p>
          <a:p>
            <a:pPr algn="r"/>
            <a:r>
              <a:rPr lang="cs-CZ" sz="2400" dirty="0"/>
              <a:t>Mgr. Karel Bárta</a:t>
            </a:r>
          </a:p>
          <a:p>
            <a:pPr algn="r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3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3. Rozvoj gramotností a kompetencí</a:t>
            </a:r>
          </a:p>
          <a:p>
            <a:r>
              <a:rPr lang="cs-CZ" sz="2400" b="1" dirty="0"/>
              <a:t>3.1</a:t>
            </a:r>
            <a:r>
              <a:rPr lang="cs-CZ" sz="2400" dirty="0"/>
              <a:t> </a:t>
            </a:r>
            <a:r>
              <a:rPr lang="cs-CZ" sz="2400" b="1" dirty="0"/>
              <a:t>Podpora čtenářské gramotnosti ve spolupráci s knihovnou</a:t>
            </a:r>
            <a:endParaRPr lang="cs-CZ" sz="2400" dirty="0"/>
          </a:p>
          <a:p>
            <a:r>
              <a:rPr lang="cs-CZ" sz="2400" dirty="0"/>
              <a:t>Pro mateřské školy:</a:t>
            </a:r>
          </a:p>
          <a:p>
            <a:r>
              <a:rPr lang="cs-CZ" sz="2400" dirty="0"/>
              <a:t>Klub Matýsek – setkávání rodičů s dětmi v knihovně.</a:t>
            </a:r>
          </a:p>
          <a:p>
            <a:r>
              <a:rPr lang="cs-CZ" sz="2400" dirty="0"/>
              <a:t>Babička a dědeček do školky – předčítání před spaním.</a:t>
            </a:r>
          </a:p>
          <a:p>
            <a:r>
              <a:rPr lang="cs-CZ" sz="2400" dirty="0"/>
              <a:t>Pro základní školy:</a:t>
            </a:r>
          </a:p>
          <a:p>
            <a:r>
              <a:rPr lang="cs-CZ" sz="2400" dirty="0"/>
              <a:t>Dílny čtení a literární tvořivé dílny  - práce s literárním textem.</a:t>
            </a:r>
          </a:p>
          <a:p>
            <a:r>
              <a:rPr lang="cs-CZ" sz="2400" dirty="0"/>
              <a:t>Čtenářský klub Turnovský </a:t>
            </a:r>
            <a:r>
              <a:rPr lang="cs-CZ" sz="2400" dirty="0" err="1"/>
              <a:t>Granátek</a:t>
            </a:r>
            <a:r>
              <a:rPr lang="cs-CZ" sz="2400" dirty="0"/>
              <a:t> – představení knížek.</a:t>
            </a:r>
          </a:p>
          <a:p>
            <a:r>
              <a:rPr lang="cs-CZ" sz="2400" dirty="0"/>
              <a:t>Autorské besedy a čtení se spisovateli a ilustrátory.</a:t>
            </a:r>
          </a:p>
          <a:p>
            <a:pPr algn="r"/>
            <a:r>
              <a:rPr lang="cs-CZ" sz="2400" dirty="0"/>
              <a:t>Ing. Kamila Kořánová</a:t>
            </a:r>
          </a:p>
          <a:p>
            <a:pPr algn="r"/>
            <a:r>
              <a:rPr lang="cs-CZ" sz="2400" dirty="0"/>
              <a:t> </a:t>
            </a:r>
          </a:p>
          <a:p>
            <a:endParaRPr lang="cs-CZ" sz="2400" dirty="0"/>
          </a:p>
          <a:p>
            <a:pPr algn="ctr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93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4. Polytechnické vzdělávání</a:t>
            </a:r>
          </a:p>
          <a:p>
            <a:r>
              <a:rPr lang="cs-CZ" sz="2400" b="1" dirty="0"/>
              <a:t>4.1 Účast dětí a mládeže v polytechnickém a přírodovědném vzdělávání</a:t>
            </a:r>
          </a:p>
          <a:p>
            <a:r>
              <a:rPr lang="cs-CZ" sz="2400" dirty="0"/>
              <a:t>Tajemství ukryté v kameni – zábavně výukový program v učebně mineralogie SVČ pro žáky 7. a 8. ročníku.</a:t>
            </a:r>
          </a:p>
          <a:p>
            <a:r>
              <a:rPr lang="cs-CZ" sz="2400" dirty="0"/>
              <a:t>Zájmové kroužky pro žáky ZŠ ve spolupráci se SVČ:</a:t>
            </a:r>
          </a:p>
          <a:p>
            <a:r>
              <a:rPr lang="cs-CZ" sz="2400" dirty="0"/>
              <a:t>Malý kutil – </a:t>
            </a:r>
            <a:r>
              <a:rPr lang="cs-CZ" sz="2400" dirty="0" err="1"/>
              <a:t>píditel</a:t>
            </a:r>
            <a:r>
              <a:rPr lang="cs-CZ" sz="2400" dirty="0"/>
              <a:t>, pro žáky 2. – 5. ročníku.</a:t>
            </a:r>
          </a:p>
          <a:p>
            <a:r>
              <a:rPr lang="cs-CZ" sz="2400" dirty="0"/>
              <a:t>Malý astronom – pro žáky 4. až 7. ročníku.</a:t>
            </a:r>
          </a:p>
          <a:p>
            <a:pPr algn="r"/>
            <a:r>
              <a:rPr lang="cs-CZ" sz="2400" dirty="0"/>
              <a:t>Ing. Kamila Kořánová</a:t>
            </a:r>
          </a:p>
          <a:p>
            <a:pPr algn="r"/>
            <a:endParaRPr lang="cs-CZ" sz="2400" dirty="0"/>
          </a:p>
          <a:p>
            <a:endParaRPr lang="cs-CZ" sz="2400" b="1" dirty="0"/>
          </a:p>
          <a:p>
            <a:endParaRPr lang="cs-CZ" sz="2400" dirty="0"/>
          </a:p>
          <a:p>
            <a:pPr algn="ctr"/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6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5. Tvořivost, iniciativa a podnikavost</a:t>
            </a:r>
          </a:p>
          <a:p>
            <a:r>
              <a:rPr lang="cs-CZ" sz="2400" dirty="0"/>
              <a:t>5.1 Spolupráce základní umělecké školy a základních i mateřských škol. </a:t>
            </a:r>
          </a:p>
          <a:p>
            <a:r>
              <a:rPr lang="cs-CZ" sz="2400" dirty="0"/>
              <a:t>Festival „Zpíváme si pro radost“. </a:t>
            </a:r>
          </a:p>
          <a:p>
            <a:r>
              <a:rPr lang="cs-CZ" sz="2400" dirty="0"/>
              <a:t>Hudebně dramatická dílna pro děti a žáky MŠ, ZŠ a ZUŠ.</a:t>
            </a:r>
          </a:p>
          <a:p>
            <a:endParaRPr lang="cs-CZ" sz="2400" dirty="0"/>
          </a:p>
          <a:p>
            <a:pPr algn="r"/>
            <a:r>
              <a:rPr lang="cs-CZ" sz="2400" dirty="0"/>
              <a:t>Ing. Kamila Kořánová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1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4. Implementace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5.2 Spolupráce škol a Vzdělávacího centra Turnov</a:t>
            </a:r>
          </a:p>
          <a:p>
            <a:r>
              <a:rPr lang="cs-CZ" sz="2400" dirty="0"/>
              <a:t>Program </a:t>
            </a:r>
            <a:r>
              <a:rPr lang="cs-CZ" sz="2400" dirty="0" err="1"/>
              <a:t>Logico</a:t>
            </a:r>
            <a:r>
              <a:rPr lang="cs-CZ" sz="2400" dirty="0"/>
              <a:t> pro děti v MŠ - programy zaměřené na rozvoj logického myšlení, slovní zásoby dětí a robotické programy pro nejmenší. </a:t>
            </a:r>
          </a:p>
          <a:p>
            <a:r>
              <a:rPr lang="cs-CZ" sz="2400" dirty="0"/>
              <a:t>Programy na rozvoj polytechnických a přírodovědných kompetencí žáků 1. a 2. stupně ZŠ (Fyzika kolem nás, Fyzika za školou, Matematika s klokanem, Tajemství mikrosvěta, Tajemný svět dějů a látek, Hravá robotika, Tajemný svět filmu).</a:t>
            </a:r>
          </a:p>
          <a:p>
            <a:r>
              <a:rPr lang="cs-CZ" sz="2400" dirty="0"/>
              <a:t>Programy na rozvoj kritického myšlení v humanitně zaměřených programech (Poznáváme svoji minulost, Tvůrčí psaní, Po stopách minulosti).</a:t>
            </a:r>
          </a:p>
          <a:p>
            <a:pPr algn="r"/>
            <a:r>
              <a:rPr lang="cs-CZ" sz="2400" dirty="0"/>
              <a:t>Marcela Jandová</a:t>
            </a:r>
          </a:p>
          <a:p>
            <a:endParaRPr lang="cs-CZ" dirty="0"/>
          </a:p>
          <a:p>
            <a:endParaRPr lang="cs-CZ" sz="2400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8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1906"/>
            <a:ext cx="10515600" cy="37505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/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6960"/>
            <a:ext cx="10515600" cy="4814463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Ing. Lenka </a:t>
            </a:r>
            <a:r>
              <a:rPr lang="cs-CZ" sz="2400" dirty="0" err="1"/>
              <a:t>Krupařová</a:t>
            </a:r>
            <a:r>
              <a:rPr lang="cs-CZ" sz="2400" dirty="0"/>
              <a:t>, </a:t>
            </a:r>
            <a:r>
              <a:rPr lang="cs-CZ" sz="2400" dirty="0">
                <a:hlinkClick r:id="rId2"/>
              </a:rPr>
              <a:t>l.kruparova@cbox.cz</a:t>
            </a:r>
            <a:r>
              <a:rPr lang="cs-CZ" sz="2400" dirty="0"/>
              <a:t>,  tel.:720 036 529, 739 426 308</a:t>
            </a:r>
          </a:p>
          <a:p>
            <a:pPr marL="0" indent="0">
              <a:buNone/>
            </a:pPr>
            <a:r>
              <a:rPr lang="cs-CZ" sz="2400" dirty="0"/>
              <a:t>Mgr. Karel Bárta, </a:t>
            </a:r>
            <a:r>
              <a:rPr lang="cs-CZ" sz="2400" dirty="0">
                <a:hlinkClick r:id="rId3"/>
              </a:rPr>
              <a:t>karelbartamasov@seznam.cz</a:t>
            </a:r>
            <a:r>
              <a:rPr lang="cs-CZ" sz="2400" dirty="0"/>
              <a:t>, tel.:720 031 267</a:t>
            </a:r>
          </a:p>
          <a:p>
            <a:pPr marL="0" indent="0">
              <a:buNone/>
            </a:pPr>
            <a:r>
              <a:rPr lang="cs-CZ" sz="2400" dirty="0"/>
              <a:t>RNDr. Robert </a:t>
            </a:r>
            <a:r>
              <a:rPr lang="cs-CZ" sz="2400" dirty="0" err="1"/>
              <a:t>Rölc</a:t>
            </a:r>
            <a:r>
              <a:rPr lang="cs-CZ" sz="2400" dirty="0"/>
              <a:t>, Ph.D., </a:t>
            </a:r>
            <a:r>
              <a:rPr lang="cs-CZ" sz="2400" dirty="0">
                <a:hlinkClick r:id="rId4"/>
              </a:rPr>
              <a:t>rolc-opscr@seznam.cz</a:t>
            </a:r>
            <a:r>
              <a:rPr lang="cs-CZ" sz="2400" dirty="0"/>
              <a:t>, tel.:606 603 194</a:t>
            </a:r>
          </a:p>
          <a:p>
            <a:pPr marL="0" indent="0">
              <a:buNone/>
            </a:pPr>
            <a:r>
              <a:rPr lang="fi-FI" sz="2400" dirty="0"/>
              <a:t>Lenka Kvintusová</a:t>
            </a:r>
            <a:r>
              <a:rPr lang="cs-CZ" sz="2400" dirty="0"/>
              <a:t>, </a:t>
            </a:r>
            <a:r>
              <a:rPr lang="fi-FI" sz="2400" dirty="0">
                <a:hlinkClick r:id="rId5"/>
              </a:rPr>
              <a:t>kvintusova@mapturnovsko.cz</a:t>
            </a:r>
            <a:r>
              <a:rPr lang="cs-CZ" sz="2400" dirty="0"/>
              <a:t>, </a:t>
            </a:r>
            <a:r>
              <a:rPr lang="fi-FI" sz="2400" dirty="0"/>
              <a:t>tel.</a:t>
            </a:r>
            <a:r>
              <a:rPr lang="cs-CZ" sz="2400" dirty="0"/>
              <a:t>:</a:t>
            </a:r>
            <a:r>
              <a:rPr lang="fi-FI" sz="2400" dirty="0"/>
              <a:t> 776 695 828</a:t>
            </a:r>
            <a:endParaRPr lang="cs-CZ" sz="2400" dirty="0"/>
          </a:p>
          <a:p>
            <a:pPr marL="0" indent="0">
              <a:buNone/>
            </a:pPr>
            <a:r>
              <a:rPr lang="it-IT" sz="2400" dirty="0"/>
              <a:t>Bc. Renata Brychová</a:t>
            </a:r>
            <a:r>
              <a:rPr lang="cs-CZ" sz="2400" dirty="0"/>
              <a:t>, </a:t>
            </a:r>
            <a:r>
              <a:rPr lang="it-IT" sz="2400" dirty="0">
                <a:hlinkClick r:id="rId6"/>
              </a:rPr>
              <a:t>brychova@mapturnovsko.cz</a:t>
            </a:r>
            <a:r>
              <a:rPr lang="cs-CZ" sz="2400" dirty="0"/>
              <a:t>, </a:t>
            </a:r>
            <a:r>
              <a:rPr lang="it-IT" sz="2400" dirty="0"/>
              <a:t>tel. 481 366 755</a:t>
            </a:r>
            <a:endParaRPr lang="cs-CZ" sz="2400" dirty="0"/>
          </a:p>
          <a:p>
            <a:pPr marL="0" indent="0">
              <a:buNone/>
            </a:pPr>
            <a:r>
              <a:rPr lang="fi-FI" sz="2400" dirty="0"/>
              <a:t>Zdenka Svobodová</a:t>
            </a:r>
            <a:r>
              <a:rPr lang="cs-CZ" sz="2400" dirty="0"/>
              <a:t>, </a:t>
            </a:r>
            <a:r>
              <a:rPr lang="fi-FI" sz="2400" u="sng" dirty="0">
                <a:solidFill>
                  <a:srgbClr val="0070C0"/>
                </a:solidFill>
              </a:rPr>
              <a:t>svobodova@mapturnovsko.cz</a:t>
            </a:r>
            <a:r>
              <a:rPr lang="cs-CZ" sz="2400" dirty="0"/>
              <a:t>, </a:t>
            </a:r>
            <a:r>
              <a:rPr lang="fi-FI" sz="2400" dirty="0"/>
              <a:t>tel. 728 712 362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Petra Patočková, </a:t>
            </a:r>
            <a:r>
              <a:rPr lang="cs-CZ" sz="2400" dirty="0">
                <a:hlinkClick r:id="rId7"/>
              </a:rPr>
              <a:t>patockova@mapturnovsko.cz</a:t>
            </a:r>
            <a:r>
              <a:rPr lang="cs-CZ" sz="2400" dirty="0"/>
              <a:t>, tel. 737 114 316</a:t>
            </a:r>
          </a:p>
          <a:p>
            <a:pPr marL="0" indent="0">
              <a:buNone/>
            </a:pPr>
            <a:r>
              <a:rPr lang="cs-CZ" sz="2400" dirty="0"/>
              <a:t>Ing. Kamila Kořánová, </a:t>
            </a:r>
            <a:r>
              <a:rPr lang="cs-CZ" sz="2400" dirty="0">
                <a:hlinkClick r:id="rId8"/>
              </a:rPr>
              <a:t>kamila.koranova@seznam.cz</a:t>
            </a:r>
            <a:r>
              <a:rPr lang="cs-CZ" sz="2400" dirty="0"/>
              <a:t>, tel.: 732 475 243</a:t>
            </a:r>
          </a:p>
          <a:p>
            <a:pPr marL="0" indent="0">
              <a:buNone/>
            </a:pPr>
            <a:r>
              <a:rPr lang="cs-CZ" sz="2400" dirty="0"/>
              <a:t>Marcela Jandová, </a:t>
            </a:r>
            <a:r>
              <a:rPr lang="cs-CZ" sz="2400" dirty="0">
                <a:hlinkClick r:id="rId9"/>
              </a:rPr>
              <a:t>jandova@vctu.cz</a:t>
            </a:r>
            <a:r>
              <a:rPr lang="cs-CZ" sz="2400" dirty="0"/>
              <a:t>, 737 288 811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683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1906"/>
            <a:ext cx="10515600" cy="375054"/>
          </a:xfrm>
        </p:spPr>
        <p:txBody>
          <a:bodyPr>
            <a:normAutofit fontScale="90000"/>
          </a:bodyPr>
          <a:lstStyle/>
          <a:p>
            <a:pPr algn="ctr"/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6960"/>
            <a:ext cx="10515600" cy="4814463"/>
          </a:xfrm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b="1" dirty="0"/>
              <a:t>Věříme, že s Vaší pomocí,</a:t>
            </a:r>
          </a:p>
          <a:p>
            <a:pPr marL="0" indent="0" algn="ctr">
              <a:buNone/>
            </a:pPr>
            <a:r>
              <a:rPr lang="cs-CZ" sz="2400" b="1" dirty="0"/>
              <a:t>s pomocí ministerstva,</a:t>
            </a:r>
          </a:p>
          <a:p>
            <a:pPr marL="0" indent="0" algn="ctr">
              <a:buNone/>
            </a:pPr>
            <a:r>
              <a:rPr lang="cs-CZ" sz="2400" b="1" dirty="0"/>
              <a:t>s pomocí městského úřadu Turnov,</a:t>
            </a:r>
          </a:p>
          <a:p>
            <a:pPr marL="0" indent="0" algn="ctr">
              <a:buNone/>
            </a:pPr>
            <a:r>
              <a:rPr lang="cs-CZ" sz="2400" b="1" dirty="0"/>
              <a:t>s pomocí partnerů</a:t>
            </a:r>
          </a:p>
          <a:p>
            <a:pPr marL="0" indent="0" algn="ctr">
              <a:buNone/>
            </a:pPr>
            <a:r>
              <a:rPr lang="cs-CZ" sz="2400" b="1" dirty="0"/>
              <a:t>a s pomocí boží</a:t>
            </a:r>
          </a:p>
          <a:p>
            <a:pPr marL="0" indent="0" algn="ctr">
              <a:buNone/>
            </a:pPr>
            <a:r>
              <a:rPr lang="cs-CZ" sz="2400" b="1" dirty="0"/>
              <a:t>vše společně zvládneme.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5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Klíčové aktivity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1. Řízení projektu</a:t>
            </a:r>
          </a:p>
          <a:p>
            <a:endParaRPr lang="cs-CZ" sz="2400" dirty="0"/>
          </a:p>
          <a:p>
            <a:r>
              <a:rPr lang="cs-CZ" sz="2400" dirty="0"/>
              <a:t>2. </a:t>
            </a:r>
            <a:r>
              <a:rPr lang="cs-CZ" sz="2400" b="1" dirty="0"/>
              <a:t>Rozvoj a aktualizace MAP</a:t>
            </a:r>
          </a:p>
          <a:p>
            <a:endParaRPr lang="cs-CZ" sz="2400" dirty="0"/>
          </a:p>
          <a:p>
            <a:r>
              <a:rPr lang="cs-CZ" sz="2400" dirty="0"/>
              <a:t>3. Evaluace a monitoring MAP</a:t>
            </a:r>
          </a:p>
          <a:p>
            <a:endParaRPr lang="cs-CZ" sz="2400" dirty="0"/>
          </a:p>
          <a:p>
            <a:r>
              <a:rPr lang="cs-CZ" sz="2400" dirty="0"/>
              <a:t>4. </a:t>
            </a:r>
            <a:r>
              <a:rPr lang="cs-CZ" sz="2400" b="1" dirty="0"/>
              <a:t>Implementace MAP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1. Řízení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Zajištění naplňování cílů projektu</a:t>
            </a:r>
          </a:p>
          <a:p>
            <a:pPr>
              <a:lnSpc>
                <a:spcPct val="150000"/>
              </a:lnSpc>
            </a:pPr>
            <a:r>
              <a:rPr lang="cs-CZ" dirty="0"/>
              <a:t>Princip spolupráce subjektů působících ve vzdělávání v ORP Turnov</a:t>
            </a:r>
          </a:p>
          <a:p>
            <a:pPr>
              <a:lnSpc>
                <a:spcPct val="150000"/>
              </a:lnSpc>
            </a:pPr>
            <a:r>
              <a:rPr lang="cs-CZ" dirty="0"/>
              <a:t>Realizační tým (administrativní tým, odborný tým)</a:t>
            </a:r>
          </a:p>
          <a:p>
            <a:pPr>
              <a:lnSpc>
                <a:spcPct val="150000"/>
              </a:lnSpc>
            </a:pPr>
            <a:r>
              <a:rPr lang="cs-CZ" dirty="0"/>
              <a:t>Řídící výbor</a:t>
            </a:r>
          </a:p>
          <a:p>
            <a:pPr>
              <a:lnSpc>
                <a:spcPct val="150000"/>
              </a:lnSpc>
            </a:pPr>
            <a:r>
              <a:rPr lang="cs-CZ" dirty="0"/>
              <a:t>Pracovní skupiny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67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14985"/>
            <a:ext cx="10515600" cy="5394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Realizační tým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521208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sz="2400" dirty="0"/>
              <a:t>Mgr. Karel Bárta</a:t>
            </a:r>
          </a:p>
          <a:p>
            <a:r>
              <a:rPr lang="cs-CZ" sz="2400" dirty="0"/>
              <a:t>RNDr. Robert </a:t>
            </a:r>
            <a:r>
              <a:rPr lang="cs-CZ" sz="2400" dirty="0" err="1"/>
              <a:t>Rölc</a:t>
            </a:r>
            <a:r>
              <a:rPr lang="cs-CZ" sz="2400" dirty="0"/>
              <a:t>, Ph.D.</a:t>
            </a:r>
          </a:p>
          <a:p>
            <a:r>
              <a:rPr lang="cs-CZ" sz="2400" dirty="0"/>
              <a:t>Lenka </a:t>
            </a:r>
            <a:r>
              <a:rPr lang="cs-CZ" sz="2400" dirty="0" err="1"/>
              <a:t>Kvintusová</a:t>
            </a:r>
            <a:endParaRPr lang="cs-CZ" sz="2400" dirty="0"/>
          </a:p>
          <a:p>
            <a:r>
              <a:rPr lang="cs-CZ" sz="2400" dirty="0"/>
              <a:t>Bc. Renata Brychová</a:t>
            </a:r>
          </a:p>
          <a:p>
            <a:r>
              <a:rPr lang="cs-CZ" sz="2400" dirty="0"/>
              <a:t>Ing. Kamila Kořánová</a:t>
            </a:r>
          </a:p>
          <a:p>
            <a:r>
              <a:rPr lang="cs-CZ" sz="2400" dirty="0"/>
              <a:t>Bc. Marcela Jandová, </a:t>
            </a:r>
            <a:r>
              <a:rPr lang="cs-CZ" sz="2400" dirty="0" err="1"/>
              <a:t>DiS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Ing. Lenka Krupařová</a:t>
            </a:r>
          </a:p>
          <a:p>
            <a:r>
              <a:rPr lang="cs-CZ" sz="2400" dirty="0"/>
              <a:t>Zdenka Svobodová</a:t>
            </a:r>
          </a:p>
          <a:p>
            <a:r>
              <a:rPr lang="cs-CZ" sz="2400" dirty="0"/>
              <a:t>Petra Patočková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6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87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9"/>
            <a:ext cx="10515600" cy="452762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Řídící výbor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xmlns="" id="{6FABDE62-AAE0-4B27-BE30-F94681A90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50339"/>
              </p:ext>
            </p:extLst>
          </p:nvPr>
        </p:nvGraphicFramePr>
        <p:xfrm>
          <a:off x="1411551" y="1340530"/>
          <a:ext cx="8682360" cy="5424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120">
                  <a:extLst>
                    <a:ext uri="{9D8B030D-6E8A-4147-A177-3AD203B41FA5}">
                      <a16:colId xmlns:a16="http://schemas.microsoft.com/office/drawing/2014/main" xmlns="" val="294252859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xmlns="" val="848613910"/>
                    </a:ext>
                  </a:extLst>
                </a:gridCol>
                <a:gridCol w="2894120">
                  <a:extLst>
                    <a:ext uri="{9D8B030D-6E8A-4147-A177-3AD203B41FA5}">
                      <a16:colId xmlns:a16="http://schemas.microsoft.com/office/drawing/2014/main" xmlns="" val="3030847015"/>
                    </a:ext>
                  </a:extLst>
                </a:gridCol>
              </a:tblGrid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Petra Houšková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Město Turnov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zřizovatelů škol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032392767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Lenka Morávková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 Turnov, Žižkova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pedagogů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717714483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Martina Marková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Městský úřad Turnov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rodičů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130203778"/>
                  </a:ext>
                </a:extLst>
              </a:tr>
              <a:tr h="353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Iveta Rudolfová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 Turnov,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28. října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školní družiny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538328639"/>
                  </a:ext>
                </a:extLst>
              </a:tr>
              <a:tr h="353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Vladimíra Vydrová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ZUŠ Turnov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organizací neformálního a zájmového vzdělávání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782172886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Michal Loukota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 Turnov Skálova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vedení škol a učitelů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913365776"/>
                  </a:ext>
                </a:extLst>
              </a:tr>
              <a:tr h="353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Ing. Tomáš Zakouřil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SVČ Turnov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organizací neformálního a zájmového vzdělávání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689156347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Dagmar Rakoušová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MŠ a ZŠ Sluníčko Turnov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vedení škol a učitelů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767029284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Zuzana Bílková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 Rovensko pod Troskami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vedení škol a učitelů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725406813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Edita Vondrová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 Mírová pod Kozákovem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vedení škol a učitelů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967798999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Lenka Malá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Obec Tatobity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 Brána do Českého ráje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597226335"/>
                  </a:ext>
                </a:extLst>
              </a:tr>
              <a:tr h="3302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Karel Bárta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OPS pro Český ráj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RT MAP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48798894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Ing. Lenka Krupařová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OPS pro Český ráj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RT MAP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040638154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Jana Antošová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Krajský úřad Libereckého kraje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kraje, zástupce KAP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28221517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Lenka Kvintusová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 Achát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MAS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000339220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Věra Nejedlová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MŠ Turnov Mašov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vedení škol a učitelů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791205751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Jiřina Bobková, DiS.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Obec Ktová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obce bez školy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089335954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Mgr. Petr Sádek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NIDV Liberec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Centra podpory projektu SRP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268820883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RNDr. Robert Rölc, Ph.D.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OPS pro Český ráj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RT MAP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203060467"/>
                  </a:ext>
                </a:extLst>
              </a:tr>
              <a:tr h="249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Pavlína Horníková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Školní klub ZŠ Turnov Žižkova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Zástupce školních klubů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201433919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-79899"/>
            <a:ext cx="4608975" cy="110971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3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1. Řízení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Pracovní skupiny: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Pracovní skupina pro financování</a:t>
            </a:r>
          </a:p>
          <a:p>
            <a:r>
              <a:rPr lang="cs-CZ" dirty="0"/>
              <a:t>Pracovní skupina pro rozvoj čtenářské gramotnosti a k rozvoji potenciálu každého žáka</a:t>
            </a:r>
          </a:p>
          <a:p>
            <a:r>
              <a:rPr lang="cs-CZ" dirty="0"/>
              <a:t>Pracovní skupina pro rozvoj matematické gramotnosti a k rozvoji potenciálu každého žáka</a:t>
            </a:r>
          </a:p>
          <a:p>
            <a:r>
              <a:rPr lang="cs-CZ" dirty="0"/>
              <a:t>Pracovní skupina pro rovné příležitosti</a:t>
            </a:r>
          </a:p>
          <a:p>
            <a:r>
              <a:rPr lang="cs-CZ" dirty="0" smtClean="0"/>
              <a:t>Pracovní </a:t>
            </a:r>
            <a:r>
              <a:rPr lang="cs-CZ" dirty="0"/>
              <a:t>skupina pro zájmové a neformální vzdělávání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58788"/>
            <a:ext cx="10515600" cy="77235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2. Rozvoj a aktualizace 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51572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2.1</a:t>
            </a:r>
            <a:r>
              <a:rPr lang="cs-CZ" sz="2400" dirty="0"/>
              <a:t> </a:t>
            </a:r>
            <a:r>
              <a:rPr lang="cs-CZ" sz="2400" b="1" dirty="0"/>
              <a:t>Řízení procesu rozvoje a aktualizace MAP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Organizační struktura:</a:t>
            </a:r>
          </a:p>
          <a:p>
            <a:r>
              <a:rPr lang="cs-CZ" sz="2400" dirty="0"/>
              <a:t>Řídící výbor.</a:t>
            </a:r>
          </a:p>
          <a:p>
            <a:r>
              <a:rPr lang="cs-CZ" sz="2400" dirty="0"/>
              <a:t>Realizační tým.</a:t>
            </a:r>
          </a:p>
          <a:p>
            <a:r>
              <a:rPr lang="cs-CZ" sz="2400" dirty="0"/>
              <a:t>Pracovní skupiny.</a:t>
            </a:r>
          </a:p>
          <a:p>
            <a:pPr algn="r"/>
            <a:r>
              <a:rPr lang="cs-CZ" sz="2400" dirty="0"/>
              <a:t>Ing. Lenka Krupařová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2" y="0"/>
            <a:ext cx="4608975" cy="115190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C2B-365F-4894-B992-829830C6FE6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1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1741</Words>
  <Application>Microsoft Office PowerPoint</Application>
  <PresentationFormat>Vlastní</PresentationFormat>
  <Paragraphs>394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Office</vt:lpstr>
      <vt:lpstr>MAP Turnovsko II. </vt:lpstr>
      <vt:lpstr>Dokumenty MŠMT</vt:lpstr>
      <vt:lpstr>MAP Turnovsko II</vt:lpstr>
      <vt:lpstr>Klíčové aktivity</vt:lpstr>
      <vt:lpstr>1. Řízení projektu</vt:lpstr>
      <vt:lpstr>Realizační tým</vt:lpstr>
      <vt:lpstr>Řídící výbor</vt:lpstr>
      <vt:lpstr>1. Řízení projektu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2. Rozvoj a aktualizace MAP</vt:lpstr>
      <vt:lpstr>3. Evaluace a monitoring</vt:lpstr>
      <vt:lpstr>3. Evaluace a monitoring</vt:lpstr>
      <vt:lpstr>3. Evaluace a monitoring</vt:lpstr>
      <vt:lpstr>4. Implementace MAP</vt:lpstr>
      <vt:lpstr>4. Implementace MAP</vt:lpstr>
      <vt:lpstr>4. Implementace MAP</vt:lpstr>
      <vt:lpstr>4. Implementace MAP</vt:lpstr>
      <vt:lpstr>4. Implementace MAP</vt:lpstr>
      <vt:lpstr>4. Implementace MAP</vt:lpstr>
      <vt:lpstr>4. Implementace MAP</vt:lpstr>
      <vt:lpstr>4. Implementace MAP</vt:lpstr>
      <vt:lpstr>4. Implementace MAP</vt:lpstr>
      <vt:lpstr>4. Implementace MAP</vt:lpstr>
      <vt:lpstr>Kontakty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Bárta</dc:creator>
  <cp:lastModifiedBy>Karel</cp:lastModifiedBy>
  <cp:revision>161</cp:revision>
  <dcterms:created xsi:type="dcterms:W3CDTF">2018-04-12T13:04:48Z</dcterms:created>
  <dcterms:modified xsi:type="dcterms:W3CDTF">2018-10-11T19:38:44Z</dcterms:modified>
</cp:coreProperties>
</file>